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11.xml" ContentType="application/vnd.openxmlformats-officedocument.presentationml.notesSl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notesSlides/notesSlide12.xml" ContentType="application/vnd.openxmlformats-officedocument.presentationml.notesSlide+xml"/>
  <Override PartName="/ppt/charts/chart5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6.xml" ContentType="application/vnd.openxmlformats-officedocument.themeOverr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charts/chart7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handoutMasterIdLst>
    <p:handoutMasterId r:id="rId60"/>
  </p:handoutMasterIdLst>
  <p:sldIdLst>
    <p:sldId id="572" r:id="rId2"/>
    <p:sldId id="600" r:id="rId3"/>
    <p:sldId id="573" r:id="rId4"/>
    <p:sldId id="591" r:id="rId5"/>
    <p:sldId id="592" r:id="rId6"/>
    <p:sldId id="594" r:id="rId7"/>
    <p:sldId id="595" r:id="rId8"/>
    <p:sldId id="596" r:id="rId9"/>
    <p:sldId id="593" r:id="rId10"/>
    <p:sldId id="597" r:id="rId11"/>
    <p:sldId id="602" r:id="rId12"/>
    <p:sldId id="598" r:id="rId13"/>
    <p:sldId id="601" r:id="rId14"/>
    <p:sldId id="599" r:id="rId15"/>
    <p:sldId id="562" r:id="rId16"/>
    <p:sldId id="603" r:id="rId17"/>
    <p:sldId id="607" r:id="rId18"/>
    <p:sldId id="611" r:id="rId19"/>
    <p:sldId id="612" r:id="rId20"/>
    <p:sldId id="609" r:id="rId21"/>
    <p:sldId id="613" r:id="rId22"/>
    <p:sldId id="642" r:id="rId23"/>
    <p:sldId id="606" r:id="rId24"/>
    <p:sldId id="541" r:id="rId25"/>
    <p:sldId id="519" r:id="rId26"/>
    <p:sldId id="542" r:id="rId27"/>
    <p:sldId id="543" r:id="rId28"/>
    <p:sldId id="544" r:id="rId29"/>
    <p:sldId id="522" r:id="rId30"/>
    <p:sldId id="540" r:id="rId31"/>
    <p:sldId id="641" r:id="rId32"/>
    <p:sldId id="604" r:id="rId33"/>
    <p:sldId id="614" r:id="rId34"/>
    <p:sldId id="615" r:id="rId35"/>
    <p:sldId id="617" r:id="rId36"/>
    <p:sldId id="618" r:id="rId37"/>
    <p:sldId id="619" r:id="rId38"/>
    <p:sldId id="620" r:id="rId39"/>
    <p:sldId id="621" r:id="rId40"/>
    <p:sldId id="622" r:id="rId41"/>
    <p:sldId id="623" r:id="rId42"/>
    <p:sldId id="624" r:id="rId43"/>
    <p:sldId id="625" r:id="rId44"/>
    <p:sldId id="626" r:id="rId45"/>
    <p:sldId id="627" r:id="rId46"/>
    <p:sldId id="628" r:id="rId47"/>
    <p:sldId id="629" r:id="rId48"/>
    <p:sldId id="630" r:id="rId49"/>
    <p:sldId id="631" r:id="rId50"/>
    <p:sldId id="632" r:id="rId51"/>
    <p:sldId id="633" r:id="rId52"/>
    <p:sldId id="634" r:id="rId53"/>
    <p:sldId id="635" r:id="rId54"/>
    <p:sldId id="636" r:id="rId55"/>
    <p:sldId id="637" r:id="rId56"/>
    <p:sldId id="638" r:id="rId57"/>
    <p:sldId id="563" r:id="rId58"/>
  </p:sldIdLst>
  <p:sldSz cx="12192000" cy="6858000"/>
  <p:notesSz cx="4279900" cy="54864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99" userDrawn="1">
          <p15:clr>
            <a:srgbClr val="A4A3A4"/>
          </p15:clr>
        </p15:guide>
        <p15:guide id="2" pos="695" userDrawn="1">
          <p15:clr>
            <a:srgbClr val="A4A3A4"/>
          </p15:clr>
        </p15:guide>
        <p15:guide id="3" orient="horz" pos="754">
          <p15:clr>
            <a:srgbClr val="A4A3A4"/>
          </p15:clr>
        </p15:guide>
        <p15:guide id="4" pos="52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1726" userDrawn="1">
          <p15:clr>
            <a:srgbClr val="A4A3A4"/>
          </p15:clr>
        </p15:guide>
        <p15:guide id="2" pos="134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ochstrasser Florian" initials="HF" lastIdx="6" clrIdx="0">
    <p:extLst>
      <p:ext uri="{19B8F6BF-5375-455C-9EA6-DF929625EA0E}">
        <p15:presenceInfo xmlns:p15="http://schemas.microsoft.com/office/powerpoint/2012/main" userId="S-1-5-21-324811646-433289468-238184688-36931" providerId="AD"/>
      </p:ext>
    </p:extLst>
  </p:cmAuthor>
  <p:cmAuthor id="2" name="Florian Hochstrasser" initials="FH" lastIdx="9" clrIdx="1">
    <p:extLst>
      <p:ext uri="{19B8F6BF-5375-455C-9EA6-DF929625EA0E}">
        <p15:presenceInfo xmlns:p15="http://schemas.microsoft.com/office/powerpoint/2012/main" userId="4f7cfdc9644eadfb" providerId="Windows Live"/>
      </p:ext>
    </p:extLst>
  </p:cmAuthor>
  <p:cmAuthor id="3" name="Rohr Mirko" initials="RM" lastIdx="36" clrIdx="2">
    <p:extLst>
      <p:ext uri="{19B8F6BF-5375-455C-9EA6-DF929625EA0E}">
        <p15:presenceInfo xmlns:p15="http://schemas.microsoft.com/office/powerpoint/2012/main" userId="Rohr Mirko" providerId="None"/>
      </p:ext>
    </p:extLst>
  </p:cmAuthor>
  <p:cmAuthor id="4" name="Rohr Mirko" initials="RM [2]" lastIdx="44" clrIdx="3">
    <p:extLst>
      <p:ext uri="{19B8F6BF-5375-455C-9EA6-DF929625EA0E}">
        <p15:presenceInfo xmlns:p15="http://schemas.microsoft.com/office/powerpoint/2012/main" userId="S-1-5-21-324811646-433289468-238184688-60469" providerId="AD"/>
      </p:ext>
    </p:extLst>
  </p:cmAuthor>
  <p:cmAuthor id="5" name="Silvan Gehrig" initials="SG" lastIdx="1" clrIdx="4">
    <p:extLst>
      <p:ext uri="{19B8F6BF-5375-455C-9EA6-DF929625EA0E}">
        <p15:presenceInfo xmlns:p15="http://schemas.microsoft.com/office/powerpoint/2012/main" userId="Silvan Gehri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FF"/>
    <a:srgbClr val="1A171B"/>
    <a:srgbClr val="0065A3"/>
    <a:srgbClr val="003F75"/>
    <a:srgbClr val="C6C7C8"/>
    <a:srgbClr val="99C1DA"/>
    <a:srgbClr val="D1D2D3"/>
    <a:srgbClr val="66A3C8"/>
    <a:srgbClr val="00738D"/>
    <a:srgbClr val="3384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314" autoAdjust="0"/>
    <p:restoredTop sz="93979" autoAdjust="0"/>
  </p:normalViewPr>
  <p:slideViewPr>
    <p:cSldViewPr snapToObjects="1">
      <p:cViewPr varScale="1">
        <p:scale>
          <a:sx n="66" d="100"/>
          <a:sy n="66" d="100"/>
        </p:scale>
        <p:origin x="244" y="32"/>
      </p:cViewPr>
      <p:guideLst>
        <p:guide orient="horz" pos="799"/>
        <p:guide pos="695"/>
        <p:guide orient="horz" pos="754"/>
        <p:guide pos="529"/>
      </p:guideLst>
    </p:cSldViewPr>
  </p:slideViewPr>
  <p:outlineViewPr>
    <p:cViewPr>
      <p:scale>
        <a:sx n="33" d="100"/>
        <a:sy n="33" d="100"/>
      </p:scale>
      <p:origin x="0" y="-3347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2016"/>
    </p:cViewPr>
  </p:sorterViewPr>
  <p:notesViewPr>
    <p:cSldViewPr snapToObjects="1" showGuides="1">
      <p:cViewPr>
        <p:scale>
          <a:sx n="66" d="100"/>
          <a:sy n="66" d="100"/>
        </p:scale>
        <p:origin x="2308" y="-584"/>
      </p:cViewPr>
      <p:guideLst>
        <p:guide orient="horz" pos="1726"/>
        <p:guide pos="134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mrohr\switchdrive\UMTEC\Projekte\Auslaugtests_Inhouse\03_Auswertung\190426_Auswertungen_Immersionstests_Plots.xlsm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mrohr\switchdrive\UMTEC\Projekte\Auslaugtests_Inhouse\03_Auswertung\190426_Auswertungen_Immersionstests_Plots.xlsm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-Arbeitsblatt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-Arbeitsblatt1.xlsx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-Arbeitsblatt2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-Arbeitsblatt3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SwitchDrive\COMLEAM\01%20Aktuell%20in%20Arbeit\Fresenius%202021\Input%20Data%20Simulation\PT_07_ORG_Diuron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600" b="1"/>
            </a:pPr>
            <a:r>
              <a:rPr lang="en-US" sz="1600" b="1" dirty="0" err="1"/>
              <a:t>Diuron</a:t>
            </a:r>
            <a:endParaRPr lang="en-US" sz="1600" b="1" dirty="0"/>
          </a:p>
        </c:rich>
      </c:tx>
      <c:layout>
        <c:manualLayout>
          <c:xMode val="edge"/>
          <c:yMode val="edge"/>
          <c:x val="0.73960037788408606"/>
          <c:y val="6.4235986590785069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1672508717294661"/>
          <c:y val="4.4244952054260545E-2"/>
          <c:w val="0.74753454332363489"/>
          <c:h val="0.74632844780541041"/>
        </c:manualLayout>
      </c:layout>
      <c:scatterChart>
        <c:scatterStyle val="lineMarker"/>
        <c:varyColors val="0"/>
        <c:ser>
          <c:idx val="0"/>
          <c:order val="0"/>
          <c:tx>
            <c:strRef>
              <c:f>Plots_rel!$B$6</c:f>
              <c:strCache>
                <c:ptCount val="1"/>
                <c:pt idx="0">
                  <c:v>PT_01_ORG</c:v>
                </c:pt>
              </c:strCache>
            </c:strRef>
          </c:tx>
          <c:spPr>
            <a:ln w="28575">
              <a:solidFill>
                <a:srgbClr val="5EAD35"/>
              </a:solidFill>
            </a:ln>
          </c:spPr>
          <c:marker>
            <c:symbol val="circle"/>
            <c:size val="8"/>
            <c:spPr>
              <a:solidFill>
                <a:srgbClr val="5EAD35"/>
              </a:solidFill>
              <a:ln>
                <a:solidFill>
                  <a:srgbClr val="5EAD35"/>
                </a:solidFill>
              </a:ln>
            </c:spPr>
          </c:marker>
          <c:xVal>
            <c:numRef>
              <c:f>Plots_rel!$D$6:$D$14</c:f>
              <c:numCache>
                <c:formatCode>General</c:formatCode>
                <c:ptCount val="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</c:numCache>
            </c:numRef>
          </c:xVal>
          <c:yVal>
            <c:numRef>
              <c:f>Plots_rel!$P$6:$P$14</c:f>
              <c:numCache>
                <c:formatCode>0.0</c:formatCode>
                <c:ptCount val="9"/>
                <c:pt idx="0">
                  <c:v>1.7973437499999998</c:v>
                </c:pt>
                <c:pt idx="1">
                  <c:v>2.1099020833333331</c:v>
                </c:pt>
                <c:pt idx="2">
                  <c:v>2.3425104166666664</c:v>
                </c:pt>
                <c:pt idx="3">
                  <c:v>2.5108854166666661</c:v>
                </c:pt>
                <c:pt idx="4">
                  <c:v>2.606327083333333</c:v>
                </c:pt>
                <c:pt idx="5">
                  <c:v>2.6996937499999993</c:v>
                </c:pt>
                <c:pt idx="6">
                  <c:v>2.7673104166666658</c:v>
                </c:pt>
                <c:pt idx="7">
                  <c:v>2.8286520833333326</c:v>
                </c:pt>
                <c:pt idx="8">
                  <c:v>2.9028104166666657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C3F3-4BB7-81EA-1B0C4913CD50}"/>
            </c:ext>
          </c:extLst>
        </c:ser>
        <c:ser>
          <c:idx val="1"/>
          <c:order val="1"/>
          <c:tx>
            <c:strRef>
              <c:f>Plots_rel!$B$16</c:f>
              <c:strCache>
                <c:ptCount val="1"/>
                <c:pt idx="0">
                  <c:v>PT_02_ORG</c:v>
                </c:pt>
              </c:strCache>
            </c:strRef>
          </c:tx>
          <c:spPr>
            <a:ln w="28575">
              <a:solidFill>
                <a:srgbClr val="005F85"/>
              </a:solidFill>
            </a:ln>
          </c:spPr>
          <c:marker>
            <c:symbol val="circle"/>
            <c:size val="8"/>
            <c:spPr>
              <a:solidFill>
                <a:srgbClr val="005F85"/>
              </a:solidFill>
              <a:ln>
                <a:solidFill>
                  <a:srgbClr val="005F85"/>
                </a:solidFill>
              </a:ln>
            </c:spPr>
          </c:marker>
          <c:xVal>
            <c:numRef>
              <c:f>Plots_rel!$D$16:$D$24</c:f>
              <c:numCache>
                <c:formatCode>General</c:formatCode>
                <c:ptCount val="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</c:numCache>
            </c:numRef>
          </c:xVal>
          <c:yVal>
            <c:numRef>
              <c:f>Plots_rel!$P$16:$P$24</c:f>
              <c:numCache>
                <c:formatCode>0.0</c:formatCode>
                <c:ptCount val="9"/>
                <c:pt idx="0">
                  <c:v>1.5833333333333335</c:v>
                </c:pt>
                <c:pt idx="1">
                  <c:v>2.833333333333333</c:v>
                </c:pt>
                <c:pt idx="2">
                  <c:v>3.4916666666666667</c:v>
                </c:pt>
                <c:pt idx="3">
                  <c:v>4.1166666666666663</c:v>
                </c:pt>
                <c:pt idx="4">
                  <c:v>4.625</c:v>
                </c:pt>
                <c:pt idx="5">
                  <c:v>5.0583333333333336</c:v>
                </c:pt>
                <c:pt idx="6">
                  <c:v>5.4749999999999996</c:v>
                </c:pt>
                <c:pt idx="7">
                  <c:v>5.5475000000000003</c:v>
                </c:pt>
                <c:pt idx="8">
                  <c:v>5.8475000000000001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C3F3-4BB7-81EA-1B0C4913CD50}"/>
            </c:ext>
          </c:extLst>
        </c:ser>
        <c:ser>
          <c:idx val="2"/>
          <c:order val="2"/>
          <c:tx>
            <c:strRef>
              <c:f>Plots_rel!$B$26</c:f>
              <c:strCache>
                <c:ptCount val="1"/>
                <c:pt idx="0">
                  <c:v>PT_03_ORG</c:v>
                </c:pt>
              </c:strCache>
            </c:strRef>
          </c:tx>
          <c:spPr>
            <a:ln w="25400">
              <a:solidFill>
                <a:srgbClr val="009BD5"/>
              </a:solidFill>
            </a:ln>
          </c:spPr>
          <c:marker>
            <c:symbol val="circle"/>
            <c:size val="8"/>
            <c:spPr>
              <a:solidFill>
                <a:schemeClr val="accent6"/>
              </a:solidFill>
              <a:ln>
                <a:solidFill>
                  <a:srgbClr val="009BD5"/>
                </a:solidFill>
              </a:ln>
            </c:spPr>
          </c:marker>
          <c:xVal>
            <c:numRef>
              <c:f>Plots_rel!$D$26:$D$34</c:f>
              <c:numCache>
                <c:formatCode>General</c:formatCode>
                <c:ptCount val="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</c:numCache>
            </c:numRef>
          </c:xVal>
          <c:yVal>
            <c:numRef>
              <c:f>Plots_rel!$P$26:$P$34</c:f>
              <c:numCache>
                <c:formatCode>0.0</c:formatCode>
                <c:ptCount val="9"/>
                <c:pt idx="0">
                  <c:v>3.9</c:v>
                </c:pt>
                <c:pt idx="1">
                  <c:v>5.3</c:v>
                </c:pt>
                <c:pt idx="2">
                  <c:v>6.7</c:v>
                </c:pt>
                <c:pt idx="3">
                  <c:v>7.26</c:v>
                </c:pt>
                <c:pt idx="4">
                  <c:v>7.55</c:v>
                </c:pt>
                <c:pt idx="5">
                  <c:v>7.7299999999999995</c:v>
                </c:pt>
                <c:pt idx="6">
                  <c:v>7.84</c:v>
                </c:pt>
                <c:pt idx="7">
                  <c:v>7.9159999999999995</c:v>
                </c:pt>
                <c:pt idx="8">
                  <c:v>7.9810000000000008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C3F3-4BB7-81EA-1B0C4913CD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30819528"/>
        <c:axId val="293502744"/>
      </c:scatterChart>
      <c:valAx>
        <c:axId val="330819528"/>
        <c:scaling>
          <c:orientation val="minMax"/>
          <c:max val="9"/>
          <c:min val="1"/>
        </c:scaling>
        <c:delete val="0"/>
        <c:axPos val="b"/>
        <c:majorGridlines>
          <c:spPr>
            <a:ln w="6350">
              <a:noFill/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Sample Number (-)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spPr>
          <a:ln w="12700">
            <a:solidFill>
              <a:srgbClr val="080808"/>
            </a:solidFill>
          </a:ln>
        </c:spPr>
        <c:crossAx val="293502744"/>
        <c:crosses val="autoZero"/>
        <c:crossBetween val="midCat"/>
        <c:majorUnit val="1"/>
      </c:valAx>
      <c:valAx>
        <c:axId val="293502744"/>
        <c:scaling>
          <c:orientation val="minMax"/>
          <c:max val="10"/>
        </c:scaling>
        <c:delete val="0"/>
        <c:axPos val="l"/>
        <c:majorGridlines>
          <c:spPr>
            <a:ln w="6350">
              <a:solidFill>
                <a:srgbClr val="080808"/>
              </a:solidFill>
              <a:prstDash val="dash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Leaching [%]</a:t>
                </a:r>
              </a:p>
            </c:rich>
          </c:tx>
          <c:layout>
            <c:manualLayout>
              <c:xMode val="edge"/>
              <c:yMode val="edge"/>
              <c:x val="4.1263587264341262E-4"/>
              <c:y val="0.19906806949594771"/>
            </c:manualLayout>
          </c:layout>
          <c:overlay val="0"/>
        </c:title>
        <c:numFmt formatCode="General" sourceLinked="0"/>
        <c:majorTickMark val="out"/>
        <c:minorTickMark val="out"/>
        <c:tickLblPos val="nextTo"/>
        <c:spPr>
          <a:ln w="12700">
            <a:solidFill>
              <a:srgbClr val="080808"/>
            </a:solidFill>
          </a:ln>
        </c:spPr>
        <c:crossAx val="330819528"/>
        <c:crosses val="autoZero"/>
        <c:crossBetween val="midCat"/>
        <c:majorUnit val="2"/>
      </c:valAx>
      <c:spPr>
        <a:noFill/>
        <a:ln w="12700">
          <a:solidFill>
            <a:srgbClr val="080808"/>
          </a:solidFill>
        </a:ln>
      </c:spPr>
    </c:plotArea>
    <c:legend>
      <c:legendPos val="r"/>
      <c:layout>
        <c:manualLayout>
          <c:xMode val="edge"/>
          <c:yMode val="edge"/>
          <c:x val="0.21733559403098265"/>
          <c:y val="5.6558431433694552E-2"/>
          <c:w val="0.3332487417353443"/>
          <c:h val="0.15025685234589115"/>
        </c:manualLayout>
      </c:layout>
      <c:overlay val="0"/>
      <c:spPr>
        <a:solidFill>
          <a:sysClr val="window" lastClr="FFFFFF"/>
        </a:solidFill>
      </c:spPr>
      <c:txPr>
        <a:bodyPr/>
        <a:lstStyle/>
        <a:p>
          <a:pPr>
            <a:defRPr sz="1000"/>
          </a:pPr>
          <a:endParaRPr lang="de-DE"/>
        </a:p>
      </c:txPr>
    </c:legend>
    <c:plotVisOnly val="0"/>
    <c:dispBlanksAs val="zero"/>
    <c:showDLblsOverMax val="0"/>
  </c:chart>
  <c:spPr>
    <a:noFill/>
    <a:ln>
      <a:noFill/>
    </a:ln>
  </c:spPr>
  <c:txPr>
    <a:bodyPr/>
    <a:lstStyle/>
    <a:p>
      <a:pPr>
        <a:defRPr sz="1600" b="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de-DE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600" b="1"/>
            </a:pPr>
            <a:r>
              <a:rPr lang="en-US" sz="1600" b="1" dirty="0"/>
              <a:t>OIT </a:t>
            </a:r>
          </a:p>
        </c:rich>
      </c:tx>
      <c:layout>
        <c:manualLayout>
          <c:xMode val="edge"/>
          <c:yMode val="edge"/>
          <c:x val="0.24082389745121374"/>
          <c:y val="0.25792710979537137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0963740204114051"/>
          <c:y val="4.468219451591468E-2"/>
          <c:w val="0.75469169080949206"/>
          <c:h val="0.7444711167517486"/>
        </c:manualLayout>
      </c:layout>
      <c:scatterChart>
        <c:scatterStyle val="lineMarker"/>
        <c:varyColors val="0"/>
        <c:ser>
          <c:idx val="0"/>
          <c:order val="0"/>
          <c:tx>
            <c:strRef>
              <c:f>Plots_rel!$B$6</c:f>
              <c:strCache>
                <c:ptCount val="1"/>
                <c:pt idx="0">
                  <c:v>PT_01_ORG</c:v>
                </c:pt>
              </c:strCache>
            </c:strRef>
          </c:tx>
          <c:spPr>
            <a:ln w="28575">
              <a:solidFill>
                <a:srgbClr val="5EAD35"/>
              </a:solidFill>
            </a:ln>
          </c:spPr>
          <c:marker>
            <c:symbol val="circle"/>
            <c:size val="8"/>
            <c:spPr>
              <a:solidFill>
                <a:srgbClr val="5EAD35"/>
              </a:solidFill>
              <a:ln>
                <a:solidFill>
                  <a:srgbClr val="5EAD35"/>
                </a:solidFill>
              </a:ln>
            </c:spPr>
          </c:marker>
          <c:xVal>
            <c:numRef>
              <c:f>Plots_rel!$D$6:$D$14</c:f>
              <c:numCache>
                <c:formatCode>General</c:formatCode>
                <c:ptCount val="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</c:numCache>
            </c:numRef>
          </c:xVal>
          <c:yVal>
            <c:numRef>
              <c:f>Plots_rel!$AC$6:$AC$14</c:f>
              <c:numCache>
                <c:formatCode>0.0</c:formatCode>
                <c:ptCount val="9"/>
                <c:pt idx="0">
                  <c:v>2.4159687499999998</c:v>
                </c:pt>
                <c:pt idx="1">
                  <c:v>3.4223437499999996</c:v>
                </c:pt>
                <c:pt idx="2">
                  <c:v>4.0701187499999989</c:v>
                </c:pt>
                <c:pt idx="3">
                  <c:v>4.5409437499999994</c:v>
                </c:pt>
                <c:pt idx="4">
                  <c:v>4.5658687499999999</c:v>
                </c:pt>
                <c:pt idx="5">
                  <c:v>4.587710416666666</c:v>
                </c:pt>
                <c:pt idx="6">
                  <c:v>4.6057854166666665</c:v>
                </c:pt>
                <c:pt idx="7">
                  <c:v>4.62224375</c:v>
                </c:pt>
                <c:pt idx="8">
                  <c:v>4.6386187499999991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8FD-4827-8F9F-DE00C8613331}"/>
            </c:ext>
          </c:extLst>
        </c:ser>
        <c:ser>
          <c:idx val="1"/>
          <c:order val="1"/>
          <c:tx>
            <c:strRef>
              <c:f>Plots_rel!$B$16</c:f>
              <c:strCache>
                <c:ptCount val="1"/>
                <c:pt idx="0">
                  <c:v>PT_02_ORG</c:v>
                </c:pt>
              </c:strCache>
            </c:strRef>
          </c:tx>
          <c:spPr>
            <a:ln w="28575">
              <a:solidFill>
                <a:srgbClr val="005F85"/>
              </a:solidFill>
            </a:ln>
          </c:spPr>
          <c:marker>
            <c:symbol val="circle"/>
            <c:size val="8"/>
            <c:spPr>
              <a:solidFill>
                <a:srgbClr val="005F85"/>
              </a:solidFill>
              <a:ln>
                <a:solidFill>
                  <a:srgbClr val="005F85"/>
                </a:solidFill>
              </a:ln>
            </c:spPr>
          </c:marker>
          <c:xVal>
            <c:numRef>
              <c:f>Plots_rel!$D$16:$D$24</c:f>
              <c:numCache>
                <c:formatCode>General</c:formatCode>
                <c:ptCount val="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</c:numCache>
            </c:numRef>
          </c:xVal>
          <c:yVal>
            <c:numRef>
              <c:f>Plots_rel!$AC$16:$AC$24</c:f>
              <c:numCache>
                <c:formatCode>0.0</c:formatCode>
                <c:ptCount val="9"/>
                <c:pt idx="0">
                  <c:v>3.833333333333333</c:v>
                </c:pt>
                <c:pt idx="1">
                  <c:v>7.166666666666667</c:v>
                </c:pt>
                <c:pt idx="2">
                  <c:v>9.75</c:v>
                </c:pt>
                <c:pt idx="3">
                  <c:v>11.916666666666668</c:v>
                </c:pt>
                <c:pt idx="4">
                  <c:v>14.000000000000002</c:v>
                </c:pt>
                <c:pt idx="5">
                  <c:v>15.916666666666668</c:v>
                </c:pt>
                <c:pt idx="6">
                  <c:v>17.666666666666668</c:v>
                </c:pt>
                <c:pt idx="7">
                  <c:v>17.8</c:v>
                </c:pt>
                <c:pt idx="8">
                  <c:v>18.483333333333331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E8FD-4827-8F9F-DE00C8613331}"/>
            </c:ext>
          </c:extLst>
        </c:ser>
        <c:ser>
          <c:idx val="2"/>
          <c:order val="2"/>
          <c:tx>
            <c:strRef>
              <c:f>Plots_rel!$B$26</c:f>
              <c:strCache>
                <c:ptCount val="1"/>
                <c:pt idx="0">
                  <c:v>PT_03_ORG</c:v>
                </c:pt>
              </c:strCache>
            </c:strRef>
          </c:tx>
          <c:spPr>
            <a:ln w="28575">
              <a:solidFill>
                <a:srgbClr val="009BD5"/>
              </a:solidFill>
            </a:ln>
          </c:spPr>
          <c:marker>
            <c:symbol val="circle"/>
            <c:size val="8"/>
            <c:spPr>
              <a:solidFill>
                <a:schemeClr val="accent6"/>
              </a:solidFill>
              <a:ln>
                <a:solidFill>
                  <a:srgbClr val="009BD5"/>
                </a:solidFill>
              </a:ln>
            </c:spPr>
          </c:marker>
          <c:xVal>
            <c:numRef>
              <c:f>Plots_rel!$D$26:$D$34</c:f>
              <c:numCache>
                <c:formatCode>General</c:formatCode>
                <c:ptCount val="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</c:numCache>
            </c:numRef>
          </c:xVal>
          <c:yVal>
            <c:numRef>
              <c:f>Plots_rel!$AC$26:$AC$34</c:f>
              <c:numCache>
                <c:formatCode>0.0</c:formatCode>
                <c:ptCount val="9"/>
                <c:pt idx="0">
                  <c:v>4.3</c:v>
                </c:pt>
                <c:pt idx="1">
                  <c:v>6.7</c:v>
                </c:pt>
                <c:pt idx="2">
                  <c:v>8.6999999999999993</c:v>
                </c:pt>
                <c:pt idx="3">
                  <c:v>9.43</c:v>
                </c:pt>
                <c:pt idx="4">
                  <c:v>9.879999999999999</c:v>
                </c:pt>
                <c:pt idx="5">
                  <c:v>10.18</c:v>
                </c:pt>
                <c:pt idx="6">
                  <c:v>10.6</c:v>
                </c:pt>
                <c:pt idx="7">
                  <c:v>10.729999999999999</c:v>
                </c:pt>
                <c:pt idx="8">
                  <c:v>10.85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E8FD-4827-8F9F-DE00C86133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89769232"/>
        <c:axId val="289769624"/>
      </c:scatterChart>
      <c:valAx>
        <c:axId val="289769232"/>
        <c:scaling>
          <c:orientation val="minMax"/>
          <c:max val="9"/>
          <c:min val="1"/>
        </c:scaling>
        <c:delete val="0"/>
        <c:axPos val="b"/>
        <c:majorGridlines>
          <c:spPr>
            <a:ln w="6350">
              <a:noFill/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Sample Number (-)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spPr>
          <a:ln w="12700">
            <a:solidFill>
              <a:srgbClr val="080808"/>
            </a:solidFill>
          </a:ln>
        </c:spPr>
        <c:crossAx val="289769624"/>
        <c:crosses val="autoZero"/>
        <c:crossBetween val="midCat"/>
        <c:majorUnit val="1"/>
      </c:valAx>
      <c:valAx>
        <c:axId val="289769624"/>
        <c:scaling>
          <c:orientation val="minMax"/>
          <c:max val="20"/>
        </c:scaling>
        <c:delete val="0"/>
        <c:axPos val="l"/>
        <c:majorGridlines>
          <c:spPr>
            <a:ln w="6350">
              <a:solidFill>
                <a:srgbClr val="080808"/>
              </a:solidFill>
              <a:prstDash val="dash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Leaching [%]</a:t>
                </a:r>
              </a:p>
            </c:rich>
          </c:tx>
          <c:layout>
            <c:manualLayout>
              <c:xMode val="edge"/>
              <c:yMode val="edge"/>
              <c:x val="0"/>
              <c:y val="0.22524453423479288"/>
            </c:manualLayout>
          </c:layout>
          <c:overlay val="0"/>
        </c:title>
        <c:numFmt formatCode="General" sourceLinked="0"/>
        <c:majorTickMark val="out"/>
        <c:minorTickMark val="out"/>
        <c:tickLblPos val="nextTo"/>
        <c:spPr>
          <a:ln w="12700">
            <a:solidFill>
              <a:srgbClr val="080808"/>
            </a:solidFill>
          </a:ln>
        </c:spPr>
        <c:crossAx val="289769232"/>
        <c:crosses val="autoZero"/>
        <c:crossBetween val="midCat"/>
        <c:majorUnit val="5"/>
      </c:valAx>
      <c:spPr>
        <a:noFill/>
        <a:ln w="12700">
          <a:solidFill>
            <a:srgbClr val="080808"/>
          </a:solidFill>
        </a:ln>
      </c:spPr>
    </c:plotArea>
    <c:legend>
      <c:legendPos val="r"/>
      <c:layout>
        <c:manualLayout>
          <c:xMode val="edge"/>
          <c:yMode val="edge"/>
          <c:x val="0.21322556481310509"/>
          <c:y val="5.295367154063936E-2"/>
          <c:w val="0.29062395279774333"/>
          <c:h val="0.13452016615659526"/>
        </c:manualLayout>
      </c:layout>
      <c:overlay val="0"/>
      <c:spPr>
        <a:solidFill>
          <a:sysClr val="window" lastClr="FFFFFF"/>
        </a:solidFill>
      </c:spPr>
      <c:txPr>
        <a:bodyPr/>
        <a:lstStyle/>
        <a:p>
          <a:pPr>
            <a:defRPr sz="1000"/>
          </a:pPr>
          <a:endParaRPr lang="de-DE"/>
        </a:p>
      </c:txPr>
    </c:legend>
    <c:plotVisOnly val="0"/>
    <c:dispBlanksAs val="zero"/>
    <c:showDLblsOverMax val="0"/>
  </c:chart>
  <c:spPr>
    <a:noFill/>
    <a:ln>
      <a:noFill/>
    </a:ln>
  </c:spPr>
  <c:txPr>
    <a:bodyPr/>
    <a:lstStyle/>
    <a:p>
      <a:pPr>
        <a:defRPr sz="1600" b="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de-DE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4667614218368227"/>
          <c:y val="4.7318555893286804E-2"/>
          <c:w val="0.8219488623013701"/>
          <c:h val="0.71489561511233113"/>
        </c:manualLayout>
      </c:layout>
      <c:barChart>
        <c:barDir val="col"/>
        <c:grouping val="clustered"/>
        <c:varyColors val="0"/>
        <c:ser>
          <c:idx val="1"/>
          <c:order val="0"/>
          <c:tx>
            <c:v>Gemessen W</c:v>
          </c:tx>
          <c:spPr>
            <a:solidFill>
              <a:srgbClr val="005F85"/>
            </a:solidFill>
            <a:ln>
              <a:solidFill>
                <a:srgbClr val="005F85"/>
              </a:solidFill>
            </a:ln>
          </c:spPr>
          <c:invertIfNegative val="0"/>
          <c:cat>
            <c:numRef>
              <c:f>'Ergebnisse_&gt;10'!$A$4:$A$30</c:f>
              <c:numCache>
                <c:formatCode>General</c:formatCode>
                <c:ptCount val="27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</c:numCache>
            </c:numRef>
          </c:cat>
          <c:val>
            <c:numRef>
              <c:f>'Ergebnisse_&gt;10'!$U$4:$U$30</c:f>
              <c:numCache>
                <c:formatCode>0.000</c:formatCode>
                <c:ptCount val="27"/>
                <c:pt idx="0">
                  <c:v>6.7204301075268827E-3</c:v>
                </c:pt>
                <c:pt idx="1">
                  <c:v>4.0322580645161289E-2</c:v>
                </c:pt>
                <c:pt idx="2">
                  <c:v>0.1424731182795699</c:v>
                </c:pt>
                <c:pt idx="3">
                  <c:v>0.2056159420289855</c:v>
                </c:pt>
                <c:pt idx="4">
                  <c:v>0.64311594202898548</c:v>
                </c:pt>
                <c:pt idx="5">
                  <c:v>2.8079710144927533E-2</c:v>
                </c:pt>
                <c:pt idx="6">
                  <c:v>0.16304347826086957</c:v>
                </c:pt>
                <c:pt idx="7">
                  <c:v>1.3586956521739128E-2</c:v>
                </c:pt>
                <c:pt idx="8">
                  <c:v>0.22463768115942026</c:v>
                </c:pt>
                <c:pt idx="9">
                  <c:v>0.32608695652173914</c:v>
                </c:pt>
                <c:pt idx="10">
                  <c:v>0.55253623188405787</c:v>
                </c:pt>
                <c:pt idx="11">
                  <c:v>0</c:v>
                </c:pt>
                <c:pt idx="12">
                  <c:v>0.46557971014492749</c:v>
                </c:pt>
                <c:pt idx="13">
                  <c:v>5.6159420289855065E-2</c:v>
                </c:pt>
                <c:pt idx="14">
                  <c:v>9.9637681159420281E-3</c:v>
                </c:pt>
                <c:pt idx="15">
                  <c:v>0.5063405797101449</c:v>
                </c:pt>
                <c:pt idx="16">
                  <c:v>4.9637681159420292E-2</c:v>
                </c:pt>
                <c:pt idx="17">
                  <c:v>2.6268115942028981E-2</c:v>
                </c:pt>
                <c:pt idx="18">
                  <c:v>1.9021739130434784E-2</c:v>
                </c:pt>
                <c:pt idx="19">
                  <c:v>0.44293478260869568</c:v>
                </c:pt>
                <c:pt idx="20">
                  <c:v>0.40942028985507251</c:v>
                </c:pt>
                <c:pt idx="21">
                  <c:v>0.24818840579710147</c:v>
                </c:pt>
                <c:pt idx="22">
                  <c:v>0.8840579710144929</c:v>
                </c:pt>
                <c:pt idx="23">
                  <c:v>0.28623188405797106</c:v>
                </c:pt>
                <c:pt idx="24">
                  <c:v>8.6956521739130432E-2</c:v>
                </c:pt>
                <c:pt idx="25">
                  <c:v>6.3405797101449279E-2</c:v>
                </c:pt>
                <c:pt idx="26">
                  <c:v>0.38677536231884063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0E9-4247-AFD8-1E059BF16E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14"/>
        <c:axId val="379295848"/>
        <c:axId val="379291536"/>
      </c:barChart>
      <c:catAx>
        <c:axId val="379295848"/>
        <c:scaling>
          <c:orientation val="minMax"/>
        </c:scaling>
        <c:delete val="0"/>
        <c:axPos val="b"/>
        <c:numFmt formatCode="#,##0" sourceLinked="0"/>
        <c:majorTickMark val="out"/>
        <c:minorTickMark val="none"/>
        <c:tickLblPos val="nextTo"/>
        <c:spPr>
          <a:ln w="12700">
            <a:solidFill>
              <a:srgbClr val="080808"/>
            </a:solidFill>
          </a:ln>
        </c:spPr>
        <c:txPr>
          <a:bodyPr rot="0" vert="horz"/>
          <a:lstStyle/>
          <a:p>
            <a:pPr>
              <a:defRPr>
                <a:solidFill>
                  <a:schemeClr val="bg1"/>
                </a:solidFill>
              </a:defRPr>
            </a:pPr>
            <a:endParaRPr lang="de-DE"/>
          </a:p>
        </c:txPr>
        <c:crossAx val="379291536"/>
        <c:crosses val="autoZero"/>
        <c:auto val="1"/>
        <c:lblAlgn val="ctr"/>
        <c:lblOffset val="0"/>
        <c:tickLblSkip val="2"/>
        <c:noMultiLvlLbl val="0"/>
      </c:catAx>
      <c:valAx>
        <c:axId val="379291536"/>
        <c:scaling>
          <c:orientation val="minMax"/>
        </c:scaling>
        <c:delete val="0"/>
        <c:axPos val="l"/>
        <c:majorGridlines>
          <c:spPr>
            <a:ln w="6350">
              <a:solidFill>
                <a:srgbClr val="080808"/>
              </a:solidFill>
              <a:prstDash val="solid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Runoff  (L/m</a:t>
                </a:r>
                <a:r>
                  <a:rPr lang="en-US" baseline="30000" dirty="0"/>
                  <a:t>2</a:t>
                </a:r>
                <a:r>
                  <a:rPr lang="en-US" dirty="0"/>
                  <a:t>)</a:t>
                </a:r>
                <a:endParaRPr lang="de-CH" dirty="0"/>
              </a:p>
            </c:rich>
          </c:tx>
          <c:layout>
            <c:manualLayout>
              <c:xMode val="edge"/>
              <c:yMode val="edge"/>
              <c:x val="0"/>
              <c:y val="9.6044654615773578E-2"/>
            </c:manualLayout>
          </c:layout>
          <c:overlay val="0"/>
        </c:title>
        <c:numFmt formatCode="General" sourceLinked="0"/>
        <c:majorTickMark val="none"/>
        <c:minorTickMark val="none"/>
        <c:tickLblPos val="nextTo"/>
        <c:spPr>
          <a:ln w="6350">
            <a:solidFill>
              <a:sysClr val="windowText" lastClr="000000"/>
            </a:solidFill>
          </a:ln>
        </c:spPr>
        <c:crossAx val="379295848"/>
        <c:crossesAt val="1"/>
        <c:crossBetween val="between"/>
        <c:majorUnit val="0.2"/>
      </c:valAx>
      <c:spPr>
        <a:noFill/>
        <a:ln w="9525">
          <a:solidFill>
            <a:sysClr val="windowText" lastClr="000000"/>
          </a:solidFill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20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de-DE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4373626271874038"/>
          <c:y val="1.7168903130088391E-4"/>
          <c:w val="0.82096851666876935"/>
          <c:h val="0.71489561511233113"/>
        </c:manualLayout>
      </c:layout>
      <c:barChart>
        <c:barDir val="col"/>
        <c:grouping val="clustered"/>
        <c:varyColors val="0"/>
        <c:ser>
          <c:idx val="1"/>
          <c:order val="0"/>
          <c:tx>
            <c:v>Gemessen O</c:v>
          </c:tx>
          <c:spPr>
            <a:solidFill>
              <a:srgbClr val="005F85"/>
            </a:solidFill>
            <a:ln>
              <a:solidFill>
                <a:srgbClr val="005F85"/>
              </a:solidFill>
            </a:ln>
          </c:spPr>
          <c:invertIfNegative val="0"/>
          <c:cat>
            <c:numRef>
              <c:f>'Ergebnisse_&gt;10'!$A$4:$A$30</c:f>
              <c:numCache>
                <c:formatCode>General</c:formatCode>
                <c:ptCount val="27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</c:numCache>
            </c:numRef>
          </c:cat>
          <c:val>
            <c:numRef>
              <c:f>'Ergebnisse_&gt;10'!$S$4:$S$30</c:f>
              <c:numCache>
                <c:formatCode>0.000</c:formatCode>
                <c:ptCount val="27"/>
                <c:pt idx="0">
                  <c:v>6.5517241379310351E-2</c:v>
                </c:pt>
                <c:pt idx="1">
                  <c:v>1.4367816091954025E-3</c:v>
                </c:pt>
                <c:pt idx="2">
                  <c:v>1.6091954022988509E-2</c:v>
                </c:pt>
                <c:pt idx="3">
                  <c:v>4.9425287356321845E-2</c:v>
                </c:pt>
                <c:pt idx="4">
                  <c:v>4.9425287356321845E-2</c:v>
                </c:pt>
                <c:pt idx="5">
                  <c:v>6.8965517241379309E-3</c:v>
                </c:pt>
                <c:pt idx="6">
                  <c:v>2.0689655172413793E-2</c:v>
                </c:pt>
                <c:pt idx="7">
                  <c:v>2.0689655172413793E-2</c:v>
                </c:pt>
                <c:pt idx="8">
                  <c:v>0.3</c:v>
                </c:pt>
                <c:pt idx="9">
                  <c:v>9.6219931271477686E-3</c:v>
                </c:pt>
                <c:pt idx="10">
                  <c:v>3.8487972508591074E-2</c:v>
                </c:pt>
                <c:pt idx="11">
                  <c:v>3.4364261168384883E-2</c:v>
                </c:pt>
                <c:pt idx="12">
                  <c:v>0</c:v>
                </c:pt>
                <c:pt idx="13">
                  <c:v>4.8109965635738843E-3</c:v>
                </c:pt>
                <c:pt idx="14">
                  <c:v>2.88659793814433E-2</c:v>
                </c:pt>
                <c:pt idx="15">
                  <c:v>3.6426116838487975E-2</c:v>
                </c:pt>
                <c:pt idx="16">
                  <c:v>5.9106529209621998E-2</c:v>
                </c:pt>
                <c:pt idx="17">
                  <c:v>0.35876288659793815</c:v>
                </c:pt>
                <c:pt idx="18">
                  <c:v>2.6632302405498281E-2</c:v>
                </c:pt>
                <c:pt idx="19">
                  <c:v>1.7182130584192438E-2</c:v>
                </c:pt>
                <c:pt idx="20">
                  <c:v>1.9570707070707068E-2</c:v>
                </c:pt>
                <c:pt idx="21">
                  <c:v>0</c:v>
                </c:pt>
                <c:pt idx="22">
                  <c:v>0.10479797979797979</c:v>
                </c:pt>
                <c:pt idx="23">
                  <c:v>1.452020202020202E-2</c:v>
                </c:pt>
                <c:pt idx="24">
                  <c:v>8.3964646464646464E-2</c:v>
                </c:pt>
                <c:pt idx="25">
                  <c:v>2.5252525252525252E-2</c:v>
                </c:pt>
                <c:pt idx="26">
                  <c:v>2.2095959595959596E-2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38F-46CF-887A-D8EE1269DF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14"/>
        <c:axId val="379295848"/>
        <c:axId val="379291536"/>
      </c:barChart>
      <c:catAx>
        <c:axId val="37929584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de-CH" dirty="0" err="1"/>
                  <a:t>Runoff</a:t>
                </a:r>
                <a:r>
                  <a:rPr lang="de-CH" baseline="0" dirty="0"/>
                  <a:t> </a:t>
                </a:r>
                <a:r>
                  <a:rPr lang="de-CH" baseline="0" dirty="0" err="1"/>
                  <a:t>events</a:t>
                </a:r>
                <a:r>
                  <a:rPr lang="de-CH" baseline="0" dirty="0"/>
                  <a:t> (-)</a:t>
                </a:r>
                <a:endParaRPr lang="de-CH" dirty="0"/>
              </a:p>
            </c:rich>
          </c:tx>
          <c:layout/>
          <c:overlay val="0"/>
        </c:title>
        <c:numFmt formatCode="#,##0" sourceLinked="0"/>
        <c:majorTickMark val="out"/>
        <c:minorTickMark val="none"/>
        <c:tickLblPos val="nextTo"/>
        <c:spPr>
          <a:ln w="12700">
            <a:solidFill>
              <a:srgbClr val="080808"/>
            </a:solidFill>
          </a:ln>
        </c:spPr>
        <c:txPr>
          <a:bodyPr rot="0" vert="horz"/>
          <a:lstStyle/>
          <a:p>
            <a:pPr>
              <a:defRPr/>
            </a:pPr>
            <a:endParaRPr lang="de-DE"/>
          </a:p>
        </c:txPr>
        <c:crossAx val="379291536"/>
        <c:crosses val="autoZero"/>
        <c:auto val="1"/>
        <c:lblAlgn val="ctr"/>
        <c:lblOffset val="0"/>
        <c:tickLblSkip val="2"/>
        <c:noMultiLvlLbl val="0"/>
      </c:catAx>
      <c:valAx>
        <c:axId val="379291536"/>
        <c:scaling>
          <c:orientation val="minMax"/>
          <c:max val="1"/>
        </c:scaling>
        <c:delete val="0"/>
        <c:axPos val="l"/>
        <c:majorGridlines>
          <c:spPr>
            <a:ln w="6350">
              <a:solidFill>
                <a:srgbClr val="080808"/>
              </a:solidFill>
              <a:prstDash val="solid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Runoff  (L/m</a:t>
                </a:r>
                <a:r>
                  <a:rPr lang="en-US" baseline="30000" dirty="0"/>
                  <a:t>2</a:t>
                </a:r>
                <a:r>
                  <a:rPr lang="en-US" dirty="0"/>
                  <a:t>)</a:t>
                </a:r>
                <a:endParaRPr lang="de-CH" dirty="0"/>
              </a:p>
            </c:rich>
          </c:tx>
          <c:layout>
            <c:manualLayout>
              <c:xMode val="edge"/>
              <c:yMode val="edge"/>
              <c:x val="0"/>
              <c:y val="9.6044654615773578E-2"/>
            </c:manualLayout>
          </c:layout>
          <c:overlay val="0"/>
        </c:title>
        <c:numFmt formatCode="General" sourceLinked="0"/>
        <c:majorTickMark val="none"/>
        <c:minorTickMark val="none"/>
        <c:tickLblPos val="nextTo"/>
        <c:spPr>
          <a:ln w="6350">
            <a:solidFill>
              <a:sysClr val="windowText" lastClr="000000"/>
            </a:solidFill>
          </a:ln>
        </c:spPr>
        <c:crossAx val="379295848"/>
        <c:crossesAt val="1"/>
        <c:crossBetween val="between"/>
        <c:majorUnit val="0.2"/>
      </c:valAx>
      <c:spPr>
        <a:noFill/>
        <a:ln w="9525">
          <a:solidFill>
            <a:sysClr val="windowText" lastClr="000000"/>
          </a:solidFill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20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de-DE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5611979876664608"/>
          <c:y val="5.1037529680575441E-2"/>
          <c:w val="0.79891394445259722"/>
          <c:h val="0.71038706936780271"/>
        </c:manualLayout>
      </c:layout>
      <c:scatterChart>
        <c:scatterStyle val="lineMarker"/>
        <c:varyColors val="0"/>
        <c:ser>
          <c:idx val="3"/>
          <c:order val="0"/>
          <c:tx>
            <c:v>Terbutryn</c:v>
          </c:tx>
          <c:spPr>
            <a:ln w="28575" cap="rnd" cmpd="sng" algn="ctr">
              <a:noFill/>
              <a:prstDash val="solid"/>
              <a:round/>
            </a:ln>
            <a:effectLst/>
          </c:spPr>
          <c:marker>
            <c:symbol val="square"/>
            <c:size val="6"/>
            <c:spPr>
              <a:solidFill>
                <a:srgbClr val="00B050"/>
              </a:solidFill>
              <a:ln w="9525" cap="flat" cmpd="sng" algn="ctr">
                <a:noFill/>
                <a:prstDash val="solid"/>
                <a:round/>
              </a:ln>
              <a:effectLst/>
            </c:spPr>
          </c:marker>
          <c:xVal>
            <c:numRef>
              <c:f>'Aufbereitet Nord'!$B$12:$B$227</c:f>
              <c:numCache>
                <c:formatCode>0</c:formatCode>
                <c:ptCount val="99"/>
                <c:pt idx="0">
                  <c:v>0</c:v>
                </c:pt>
                <c:pt idx="1">
                  <c:v>9</c:v>
                </c:pt>
                <c:pt idx="2">
                  <c:v>12</c:v>
                </c:pt>
                <c:pt idx="3">
                  <c:v>12</c:v>
                </c:pt>
                <c:pt idx="4">
                  <c:v>12</c:v>
                </c:pt>
                <c:pt idx="5">
                  <c:v>12</c:v>
                </c:pt>
                <c:pt idx="6">
                  <c:v>12</c:v>
                </c:pt>
                <c:pt idx="7">
                  <c:v>12</c:v>
                </c:pt>
                <c:pt idx="8">
                  <c:v>12</c:v>
                </c:pt>
                <c:pt idx="9">
                  <c:v>13</c:v>
                </c:pt>
                <c:pt idx="10">
                  <c:v>13</c:v>
                </c:pt>
                <c:pt idx="11">
                  <c:v>13</c:v>
                </c:pt>
                <c:pt idx="12">
                  <c:v>14</c:v>
                </c:pt>
                <c:pt idx="13">
                  <c:v>15</c:v>
                </c:pt>
                <c:pt idx="14">
                  <c:v>28</c:v>
                </c:pt>
                <c:pt idx="15">
                  <c:v>28</c:v>
                </c:pt>
                <c:pt idx="16">
                  <c:v>28</c:v>
                </c:pt>
                <c:pt idx="17">
                  <c:v>28</c:v>
                </c:pt>
                <c:pt idx="18">
                  <c:v>28</c:v>
                </c:pt>
                <c:pt idx="19">
                  <c:v>28</c:v>
                </c:pt>
                <c:pt idx="20">
                  <c:v>28</c:v>
                </c:pt>
                <c:pt idx="21">
                  <c:v>38</c:v>
                </c:pt>
                <c:pt idx="22">
                  <c:v>38</c:v>
                </c:pt>
                <c:pt idx="23">
                  <c:v>38</c:v>
                </c:pt>
                <c:pt idx="24">
                  <c:v>38</c:v>
                </c:pt>
                <c:pt idx="25">
                  <c:v>40</c:v>
                </c:pt>
                <c:pt idx="26">
                  <c:v>58</c:v>
                </c:pt>
                <c:pt idx="27">
                  <c:v>70</c:v>
                </c:pt>
                <c:pt idx="28">
                  <c:v>72</c:v>
                </c:pt>
                <c:pt idx="29">
                  <c:v>77</c:v>
                </c:pt>
                <c:pt idx="30">
                  <c:v>82</c:v>
                </c:pt>
                <c:pt idx="31">
                  <c:v>89</c:v>
                </c:pt>
                <c:pt idx="32">
                  <c:v>93</c:v>
                </c:pt>
                <c:pt idx="33">
                  <c:v>96</c:v>
                </c:pt>
                <c:pt idx="34">
                  <c:v>98</c:v>
                </c:pt>
                <c:pt idx="35">
                  <c:v>99</c:v>
                </c:pt>
                <c:pt idx="36">
                  <c:v>113</c:v>
                </c:pt>
                <c:pt idx="37">
                  <c:v>114</c:v>
                </c:pt>
                <c:pt idx="38">
                  <c:v>138</c:v>
                </c:pt>
                <c:pt idx="39">
                  <c:v>142</c:v>
                </c:pt>
                <c:pt idx="40">
                  <c:v>145</c:v>
                </c:pt>
                <c:pt idx="41">
                  <c:v>145</c:v>
                </c:pt>
                <c:pt idx="42">
                  <c:v>170</c:v>
                </c:pt>
                <c:pt idx="43">
                  <c:v>173</c:v>
                </c:pt>
                <c:pt idx="44">
                  <c:v>174</c:v>
                </c:pt>
                <c:pt idx="45">
                  <c:v>175</c:v>
                </c:pt>
                <c:pt idx="46">
                  <c:v>176</c:v>
                </c:pt>
                <c:pt idx="47">
                  <c:v>191</c:v>
                </c:pt>
                <c:pt idx="48">
                  <c:v>202</c:v>
                </c:pt>
                <c:pt idx="49">
                  <c:v>207</c:v>
                </c:pt>
                <c:pt idx="50">
                  <c:v>230</c:v>
                </c:pt>
                <c:pt idx="51">
                  <c:v>243</c:v>
                </c:pt>
                <c:pt idx="52">
                  <c:v>250</c:v>
                </c:pt>
                <c:pt idx="53">
                  <c:v>250</c:v>
                </c:pt>
                <c:pt idx="54">
                  <c:v>258</c:v>
                </c:pt>
                <c:pt idx="55">
                  <c:v>293</c:v>
                </c:pt>
                <c:pt idx="56">
                  <c:v>307</c:v>
                </c:pt>
                <c:pt idx="57">
                  <c:v>313</c:v>
                </c:pt>
                <c:pt idx="58">
                  <c:v>327</c:v>
                </c:pt>
                <c:pt idx="59">
                  <c:v>328</c:v>
                </c:pt>
                <c:pt idx="60">
                  <c:v>328</c:v>
                </c:pt>
                <c:pt idx="61">
                  <c:v>328</c:v>
                </c:pt>
                <c:pt idx="62">
                  <c:v>341</c:v>
                </c:pt>
                <c:pt idx="63">
                  <c:v>344</c:v>
                </c:pt>
                <c:pt idx="64">
                  <c:v>344</c:v>
                </c:pt>
                <c:pt idx="65">
                  <c:v>344</c:v>
                </c:pt>
                <c:pt idx="66">
                  <c:v>344</c:v>
                </c:pt>
                <c:pt idx="67">
                  <c:v>344</c:v>
                </c:pt>
                <c:pt idx="68">
                  <c:v>350</c:v>
                </c:pt>
                <c:pt idx="69">
                  <c:v>371</c:v>
                </c:pt>
                <c:pt idx="70">
                  <c:v>373</c:v>
                </c:pt>
                <c:pt idx="71">
                  <c:v>386</c:v>
                </c:pt>
                <c:pt idx="72">
                  <c:v>408</c:v>
                </c:pt>
                <c:pt idx="73">
                  <c:v>413</c:v>
                </c:pt>
                <c:pt idx="74">
                  <c:v>414</c:v>
                </c:pt>
                <c:pt idx="75">
                  <c:v>461</c:v>
                </c:pt>
                <c:pt idx="76">
                  <c:v>462</c:v>
                </c:pt>
                <c:pt idx="77">
                  <c:v>464</c:v>
                </c:pt>
                <c:pt idx="78">
                  <c:v>481</c:v>
                </c:pt>
                <c:pt idx="79">
                  <c:v>485</c:v>
                </c:pt>
                <c:pt idx="80">
                  <c:v>489</c:v>
                </c:pt>
                <c:pt idx="81">
                  <c:v>490</c:v>
                </c:pt>
                <c:pt idx="82">
                  <c:v>495</c:v>
                </c:pt>
                <c:pt idx="83">
                  <c:v>502</c:v>
                </c:pt>
                <c:pt idx="84">
                  <c:v>503</c:v>
                </c:pt>
                <c:pt idx="85">
                  <c:v>513</c:v>
                </c:pt>
                <c:pt idx="86">
                  <c:v>539</c:v>
                </c:pt>
                <c:pt idx="87">
                  <c:v>546</c:v>
                </c:pt>
                <c:pt idx="88">
                  <c:v>553</c:v>
                </c:pt>
                <c:pt idx="89">
                  <c:v>555</c:v>
                </c:pt>
                <c:pt idx="90">
                  <c:v>559</c:v>
                </c:pt>
                <c:pt idx="91">
                  <c:v>573</c:v>
                </c:pt>
                <c:pt idx="92">
                  <c:v>582</c:v>
                </c:pt>
                <c:pt idx="93">
                  <c:v>583</c:v>
                </c:pt>
                <c:pt idx="94">
                  <c:v>593</c:v>
                </c:pt>
                <c:pt idx="95">
                  <c:v>594</c:v>
                </c:pt>
                <c:pt idx="96">
                  <c:v>614</c:v>
                </c:pt>
                <c:pt idx="97">
                  <c:v>615</c:v>
                </c:pt>
                <c:pt idx="98">
                  <c:v>615</c:v>
                </c:pt>
              </c:numCache>
            </c:numRef>
          </c:xVal>
          <c:yVal>
            <c:numRef>
              <c:f>'Aufbereitet Nord'!$G$12:$G$227</c:f>
              <c:numCache>
                <c:formatCode>0.00</c:formatCode>
                <c:ptCount val="99"/>
                <c:pt idx="0">
                  <c:v>9.2166250433955987E-3</c:v>
                </c:pt>
                <c:pt idx="1">
                  <c:v>1.2557153539411692</c:v>
                </c:pt>
                <c:pt idx="2">
                  <c:v>0.81287123471951062</c:v>
                </c:pt>
                <c:pt idx="3">
                  <c:v>1.1015271684105534</c:v>
                </c:pt>
                <c:pt idx="4">
                  <c:v>1.2158937775183716</c:v>
                </c:pt>
                <c:pt idx="5">
                  <c:v>1.2637986339353204</c:v>
                </c:pt>
                <c:pt idx="6">
                  <c:v>1.2687318613670298</c:v>
                </c:pt>
                <c:pt idx="7">
                  <c:v>1.2774964558044362</c:v>
                </c:pt>
                <c:pt idx="8">
                  <c:v>1.2693766014621461</c:v>
                </c:pt>
                <c:pt idx="9">
                  <c:v>0.95782585286886102</c:v>
                </c:pt>
                <c:pt idx="10">
                  <c:v>0.79343680376905268</c:v>
                </c:pt>
                <c:pt idx="11">
                  <c:v>0.64192353267573177</c:v>
                </c:pt>
                <c:pt idx="12">
                  <c:v>1.0259241760906814</c:v>
                </c:pt>
                <c:pt idx="13">
                  <c:v>1.0275595237289741</c:v>
                </c:pt>
                <c:pt idx="14">
                  <c:v>1.0165500436007828</c:v>
                </c:pt>
                <c:pt idx="15">
                  <c:v>1.016142446301294</c:v>
                </c:pt>
                <c:pt idx="16">
                  <c:v>1.0472744602907849</c:v>
                </c:pt>
                <c:pt idx="17">
                  <c:v>0.8076432398271064</c:v>
                </c:pt>
                <c:pt idx="18">
                  <c:v>1.0583586544814689</c:v>
                </c:pt>
                <c:pt idx="19">
                  <c:v>0.99868224859884758</c:v>
                </c:pt>
                <c:pt idx="20">
                  <c:v>0.80624564264173715</c:v>
                </c:pt>
                <c:pt idx="21">
                  <c:v>0.97949752217138619</c:v>
                </c:pt>
                <c:pt idx="22">
                  <c:v>0.7427334334581488</c:v>
                </c:pt>
                <c:pt idx="23">
                  <c:v>1.1561104421539765</c:v>
                </c:pt>
                <c:pt idx="24">
                  <c:v>1.0797676960479055</c:v>
                </c:pt>
                <c:pt idx="25">
                  <c:v>0.89176612505976216</c:v>
                </c:pt>
                <c:pt idx="26">
                  <c:v>0.9217065591520941</c:v>
                </c:pt>
                <c:pt idx="27">
                  <c:v>0.61093402085528703</c:v>
                </c:pt>
                <c:pt idx="28">
                  <c:v>0.93151384806395099</c:v>
                </c:pt>
                <c:pt idx="29">
                  <c:v>1.1002278933008394</c:v>
                </c:pt>
                <c:pt idx="30">
                  <c:v>0.60544291693171237</c:v>
                </c:pt>
                <c:pt idx="31">
                  <c:v>0.52156149819795727</c:v>
                </c:pt>
                <c:pt idx="32">
                  <c:v>0.64323859135079142</c:v>
                </c:pt>
                <c:pt idx="33">
                  <c:v>0.40721230448626367</c:v>
                </c:pt>
                <c:pt idx="34">
                  <c:v>0.2369097388240041</c:v>
                </c:pt>
                <c:pt idx="35">
                  <c:v>0.43631786405320788</c:v>
                </c:pt>
                <c:pt idx="36">
                  <c:v>0.29867344663506618</c:v>
                </c:pt>
                <c:pt idx="37">
                  <c:v>0.51820763799704994</c:v>
                </c:pt>
                <c:pt idx="38">
                  <c:v>0.62452664813861336</c:v>
                </c:pt>
                <c:pt idx="39">
                  <c:v>0.61929182855324505</c:v>
                </c:pt>
                <c:pt idx="40">
                  <c:v>0.56887075789801811</c:v>
                </c:pt>
                <c:pt idx="41">
                  <c:v>0.35382659405517719</c:v>
                </c:pt>
                <c:pt idx="42">
                  <c:v>0.54630693178795531</c:v>
                </c:pt>
                <c:pt idx="43">
                  <c:v>0.20250471083901372</c:v>
                </c:pt>
                <c:pt idx="44">
                  <c:v>0.62303192351323844</c:v>
                </c:pt>
                <c:pt idx="45">
                  <c:v>0.11920276819546878</c:v>
                </c:pt>
                <c:pt idx="46">
                  <c:v>0.30015417426064211</c:v>
                </c:pt>
                <c:pt idx="47">
                  <c:v>0.55277894828504592</c:v>
                </c:pt>
                <c:pt idx="48">
                  <c:v>0.21442327388247828</c:v>
                </c:pt>
                <c:pt idx="49">
                  <c:v>0.76792203314954122</c:v>
                </c:pt>
                <c:pt idx="50">
                  <c:v>0.3222584115853494</c:v>
                </c:pt>
                <c:pt idx="51">
                  <c:v>0.26847428562611131</c:v>
                </c:pt>
                <c:pt idx="52">
                  <c:v>0.46980543575714923</c:v>
                </c:pt>
                <c:pt idx="53">
                  <c:v>0.4246677072520042</c:v>
                </c:pt>
                <c:pt idx="54">
                  <c:v>0.31462692640058298</c:v>
                </c:pt>
                <c:pt idx="55">
                  <c:v>0.12951544516889624</c:v>
                </c:pt>
                <c:pt idx="56">
                  <c:v>0.11403385312761635</c:v>
                </c:pt>
                <c:pt idx="57">
                  <c:v>2.4403549600056917E-2</c:v>
                </c:pt>
                <c:pt idx="58">
                  <c:v>0.12841309226132436</c:v>
                </c:pt>
                <c:pt idx="59">
                  <c:v>1.4070178409262477E-2</c:v>
                </c:pt>
                <c:pt idx="60">
                  <c:v>9.4443725799253954E-3</c:v>
                </c:pt>
                <c:pt idx="61">
                  <c:v>3.6608149201315526E-2</c:v>
                </c:pt>
                <c:pt idx="62">
                  <c:v>0.15701455394330366</c:v>
                </c:pt>
                <c:pt idx="63">
                  <c:v>8.6641277357841412E-2</c:v>
                </c:pt>
                <c:pt idx="64">
                  <c:v>0.10040001468057107</c:v>
                </c:pt>
                <c:pt idx="65">
                  <c:v>0.11532653043466559</c:v>
                </c:pt>
                <c:pt idx="66">
                  <c:v>0.13025998966723568</c:v>
                </c:pt>
                <c:pt idx="67">
                  <c:v>0.14894794433135414</c:v>
                </c:pt>
                <c:pt idx="68">
                  <c:v>5.021371785743587E-2</c:v>
                </c:pt>
                <c:pt idx="69">
                  <c:v>0.12142005514845955</c:v>
                </c:pt>
                <c:pt idx="70">
                  <c:v>0.10640144231052008</c:v>
                </c:pt>
                <c:pt idx="71">
                  <c:v>0.13417127952331404</c:v>
                </c:pt>
                <c:pt idx="72">
                  <c:v>6.0515874516713038E-2</c:v>
                </c:pt>
                <c:pt idx="73">
                  <c:v>0.15738581766952878</c:v>
                </c:pt>
                <c:pt idx="74">
                  <c:v>9.4957763594699762E-2</c:v>
                </c:pt>
                <c:pt idx="75">
                  <c:v>0.16363103764148207</c:v>
                </c:pt>
                <c:pt idx="76">
                  <c:v>0.3859794300394499</c:v>
                </c:pt>
                <c:pt idx="77">
                  <c:v>0.16197806657181957</c:v>
                </c:pt>
                <c:pt idx="78">
                  <c:v>0.14505373526181459</c:v>
                </c:pt>
                <c:pt idx="79">
                  <c:v>0.20495801921790055</c:v>
                </c:pt>
                <c:pt idx="80">
                  <c:v>8.3248570499204658E-2</c:v>
                </c:pt>
                <c:pt idx="81">
                  <c:v>0.11143499417029962</c:v>
                </c:pt>
                <c:pt idx="82">
                  <c:v>0.22978701907844251</c:v>
                </c:pt>
                <c:pt idx="83">
                  <c:v>0.16555805814110361</c:v>
                </c:pt>
                <c:pt idx="84">
                  <c:v>0.21682661268369313</c:v>
                </c:pt>
                <c:pt idx="85">
                  <c:v>0.14967811534111103</c:v>
                </c:pt>
                <c:pt idx="86">
                  <c:v>0.1819049814324035</c:v>
                </c:pt>
                <c:pt idx="87">
                  <c:v>0.18235668018545037</c:v>
                </c:pt>
                <c:pt idx="88">
                  <c:v>0.1417821907903879</c:v>
                </c:pt>
                <c:pt idx="89">
                  <c:v>8.8844401973156267E-2</c:v>
                </c:pt>
                <c:pt idx="90">
                  <c:v>0.20162809845578397</c:v>
                </c:pt>
                <c:pt idx="91">
                  <c:v>7.7930616908683414E-2</c:v>
                </c:pt>
                <c:pt idx="92">
                  <c:v>0.12021705198152544</c:v>
                </c:pt>
                <c:pt idx="93">
                  <c:v>0.1824741304512052</c:v>
                </c:pt>
                <c:pt idx="94">
                  <c:v>9.4364774383678587E-2</c:v>
                </c:pt>
                <c:pt idx="95">
                  <c:v>0.14710372809953134</c:v>
                </c:pt>
                <c:pt idx="96">
                  <c:v>3.2338572977959508E-2</c:v>
                </c:pt>
                <c:pt idx="97">
                  <c:v>0.1179872016278134</c:v>
                </c:pt>
                <c:pt idx="98">
                  <c:v>0.11247986795584755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3E7-4398-932C-325462F92A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6265328"/>
        <c:axId val="166265712"/>
      </c:scatterChart>
      <c:valAx>
        <c:axId val="166265328"/>
        <c:scaling>
          <c:orientation val="minMax"/>
          <c:max val="640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de-CH"/>
                  <a:t>Days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de-DE"/>
            </a:p>
          </c:txPr>
        </c:title>
        <c:numFmt formatCode="0" sourceLinked="0"/>
        <c:majorTickMark val="out"/>
        <c:minorTickMark val="out"/>
        <c:tickLblPos val="nextTo"/>
        <c:spPr>
          <a:noFill/>
          <a:ln w="9525" cap="flat" cmpd="sng" algn="ctr">
            <a:solidFill>
              <a:schemeClr val="tx1"/>
            </a:solidFill>
            <a:prstDash val="solid"/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de-DE"/>
          </a:p>
        </c:txPr>
        <c:crossAx val="166265712"/>
        <c:crosses val="autoZero"/>
        <c:crossBetween val="midCat"/>
        <c:majorUnit val="100"/>
        <c:minorUnit val="50"/>
      </c:valAx>
      <c:valAx>
        <c:axId val="166265712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prstDash val="solid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dirty="0" smtClean="0"/>
                  <a:t>Concentration </a:t>
                </a:r>
                <a:r>
                  <a:rPr lang="en-US" dirty="0"/>
                  <a:t>[mg/L]</a:t>
                </a:r>
              </a:p>
            </c:rich>
          </c:tx>
          <c:layout>
            <c:manualLayout>
              <c:xMode val="edge"/>
              <c:yMode val="edge"/>
              <c:x val="0"/>
              <c:y val="0.1122853669605598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de-DE"/>
            </a:p>
          </c:txPr>
        </c:title>
        <c:numFmt formatCode="0.0" sourceLinked="0"/>
        <c:majorTickMark val="out"/>
        <c:minorTickMark val="out"/>
        <c:tickLblPos val="nextTo"/>
        <c:spPr>
          <a:noFill/>
          <a:ln w="9525" cap="flat" cmpd="sng" algn="ctr">
            <a:solidFill>
              <a:schemeClr val="tx1"/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de-DE"/>
          </a:p>
        </c:txPr>
        <c:crossAx val="166265328"/>
        <c:crosses val="autoZero"/>
        <c:crossBetween val="midCat"/>
      </c:valAx>
      <c:spPr>
        <a:noFill/>
        <a:ln w="9525">
          <a:solidFill>
            <a:sysClr val="windowText" lastClr="000000"/>
          </a:solidFill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prstDash val="solid"/>
      <a:round/>
    </a:ln>
    <a:effectLst/>
  </c:spPr>
  <c:txPr>
    <a:bodyPr/>
    <a:lstStyle/>
    <a:p>
      <a:pPr>
        <a:defRPr sz="1600" b="0">
          <a:latin typeface="Arial" panose="020B0604020202020204" pitchFamily="34" charset="0"/>
          <a:cs typeface="Arial" panose="020B0604020202020204" pitchFamily="34" charset="0"/>
        </a:defRPr>
      </a:pPr>
      <a:endParaRPr lang="de-DE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7674206937528561"/>
          <c:y val="7.6450634466890516E-2"/>
          <c:w val="0.79013063095878988"/>
          <c:h val="0.66234916688562462"/>
        </c:manualLayout>
      </c:layout>
      <c:scatterChart>
        <c:scatterStyle val="lineMarker"/>
        <c:varyColors val="0"/>
        <c:ser>
          <c:idx val="0"/>
          <c:order val="0"/>
          <c:tx>
            <c:v>Terbutryn</c:v>
          </c:tx>
          <c:spPr>
            <a:ln w="28575" cap="rnd" cmpd="sng" algn="ctr">
              <a:solidFill>
                <a:schemeClr val="accent5"/>
              </a:solidFill>
              <a:prstDash val="solid"/>
              <a:round/>
            </a:ln>
            <a:effectLst/>
          </c:spPr>
          <c:marker>
            <c:symbol val="square"/>
            <c:size val="6"/>
            <c:spPr>
              <a:solidFill>
                <a:srgbClr val="FF0000"/>
              </a:solidFill>
              <a:ln w="9525" cap="flat" cmpd="sng" algn="ctr">
                <a:noFill/>
                <a:prstDash val="solid"/>
                <a:round/>
              </a:ln>
              <a:effectLst/>
            </c:spPr>
          </c:marker>
          <c:xVal>
            <c:numRef>
              <c:f>'Aufbereitet Nord'!$J$12:$J$227</c:f>
              <c:numCache>
                <c:formatCode>General</c:formatCode>
                <c:ptCount val="21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7.0008750000000008E-2</c:v>
                </c:pt>
                <c:pt idx="8">
                  <c:v>9.0667500000000012E-2</c:v>
                </c:pt>
                <c:pt idx="9">
                  <c:v>0.10354500000000001</c:v>
                </c:pt>
                <c:pt idx="10">
                  <c:v>0.10354500000000001</c:v>
                </c:pt>
                <c:pt idx="11">
                  <c:v>0.14467750000000001</c:v>
                </c:pt>
                <c:pt idx="12">
                  <c:v>0.14467750000000001</c:v>
                </c:pt>
                <c:pt idx="13">
                  <c:v>0.21737375000000003</c:v>
                </c:pt>
                <c:pt idx="14">
                  <c:v>0.23443625000000004</c:v>
                </c:pt>
                <c:pt idx="15">
                  <c:v>0.27444000000000002</c:v>
                </c:pt>
                <c:pt idx="16">
                  <c:v>0.28731250000000003</c:v>
                </c:pt>
                <c:pt idx="17">
                  <c:v>0.32517500000000005</c:v>
                </c:pt>
                <c:pt idx="18">
                  <c:v>0.34129000000000004</c:v>
                </c:pt>
                <c:pt idx="19">
                  <c:v>0.34129000000000004</c:v>
                </c:pt>
                <c:pt idx="20">
                  <c:v>0.34129000000000004</c:v>
                </c:pt>
                <c:pt idx="21">
                  <c:v>0.34129000000000004</c:v>
                </c:pt>
                <c:pt idx="22">
                  <c:v>0.34129000000000004</c:v>
                </c:pt>
                <c:pt idx="23">
                  <c:v>0.34129000000000004</c:v>
                </c:pt>
                <c:pt idx="24">
                  <c:v>0.34129000000000004</c:v>
                </c:pt>
                <c:pt idx="25">
                  <c:v>0.34129000000000004</c:v>
                </c:pt>
                <c:pt idx="26">
                  <c:v>0.34129000000000004</c:v>
                </c:pt>
                <c:pt idx="27">
                  <c:v>0.34129000000000004</c:v>
                </c:pt>
                <c:pt idx="28">
                  <c:v>0.34129000000000004</c:v>
                </c:pt>
                <c:pt idx="29">
                  <c:v>0.34129000000000004</c:v>
                </c:pt>
                <c:pt idx="30">
                  <c:v>0.34129000000000004</c:v>
                </c:pt>
                <c:pt idx="31">
                  <c:v>0.34129000000000004</c:v>
                </c:pt>
                <c:pt idx="32">
                  <c:v>0.34129000000000004</c:v>
                </c:pt>
                <c:pt idx="33">
                  <c:v>0.34129000000000004</c:v>
                </c:pt>
                <c:pt idx="34">
                  <c:v>0.34129000000000004</c:v>
                </c:pt>
                <c:pt idx="35">
                  <c:v>0.34129000000000004</c:v>
                </c:pt>
                <c:pt idx="36">
                  <c:v>0.53561125000000009</c:v>
                </c:pt>
                <c:pt idx="37">
                  <c:v>0.91963625000000004</c:v>
                </c:pt>
                <c:pt idx="38">
                  <c:v>0.91963625000000004</c:v>
                </c:pt>
                <c:pt idx="39">
                  <c:v>0.91963625000000004</c:v>
                </c:pt>
                <c:pt idx="40">
                  <c:v>0.91963625000000004</c:v>
                </c:pt>
                <c:pt idx="41">
                  <c:v>1.03088625</c:v>
                </c:pt>
                <c:pt idx="42">
                  <c:v>1.03088625</c:v>
                </c:pt>
                <c:pt idx="43">
                  <c:v>1.03088625</c:v>
                </c:pt>
                <c:pt idx="44">
                  <c:v>1.03088625</c:v>
                </c:pt>
                <c:pt idx="45">
                  <c:v>1.066975</c:v>
                </c:pt>
                <c:pt idx="46">
                  <c:v>1.066975</c:v>
                </c:pt>
                <c:pt idx="47">
                  <c:v>1.066975</c:v>
                </c:pt>
                <c:pt idx="48">
                  <c:v>1.066975</c:v>
                </c:pt>
                <c:pt idx="49">
                  <c:v>1.066975</c:v>
                </c:pt>
                <c:pt idx="50">
                  <c:v>1.1114124999999999</c:v>
                </c:pt>
                <c:pt idx="51">
                  <c:v>1.1114124999999999</c:v>
                </c:pt>
                <c:pt idx="52">
                  <c:v>1.1114124999999999</c:v>
                </c:pt>
                <c:pt idx="53">
                  <c:v>1.1114124999999999</c:v>
                </c:pt>
                <c:pt idx="54">
                  <c:v>1.1114124999999999</c:v>
                </c:pt>
                <c:pt idx="55">
                  <c:v>1.1114124999999999</c:v>
                </c:pt>
                <c:pt idx="56">
                  <c:v>1.1687187499999998</c:v>
                </c:pt>
                <c:pt idx="57">
                  <c:v>1.1687187499999998</c:v>
                </c:pt>
                <c:pt idx="58">
                  <c:v>1.1687187499999998</c:v>
                </c:pt>
                <c:pt idx="59">
                  <c:v>1.1687187499999998</c:v>
                </c:pt>
                <c:pt idx="60">
                  <c:v>1.1687187499999998</c:v>
                </c:pt>
                <c:pt idx="61">
                  <c:v>1.1687187499999998</c:v>
                </c:pt>
                <c:pt idx="62">
                  <c:v>1.1687187499999998</c:v>
                </c:pt>
                <c:pt idx="63">
                  <c:v>1.1687187499999998</c:v>
                </c:pt>
                <c:pt idx="64">
                  <c:v>1.2500812499999998</c:v>
                </c:pt>
                <c:pt idx="65">
                  <c:v>1.7658062499999998</c:v>
                </c:pt>
                <c:pt idx="66">
                  <c:v>1.7658062499999998</c:v>
                </c:pt>
                <c:pt idx="67">
                  <c:v>1.7658062499999998</c:v>
                </c:pt>
                <c:pt idx="68">
                  <c:v>1.7658062499999998</c:v>
                </c:pt>
                <c:pt idx="69">
                  <c:v>1.7658062499999998</c:v>
                </c:pt>
                <c:pt idx="70">
                  <c:v>1.7658062499999998</c:v>
                </c:pt>
                <c:pt idx="71">
                  <c:v>1.7658062499999998</c:v>
                </c:pt>
                <c:pt idx="72">
                  <c:v>1.9103849999999998</c:v>
                </c:pt>
                <c:pt idx="73">
                  <c:v>1.9103849999999998</c:v>
                </c:pt>
                <c:pt idx="74">
                  <c:v>1.9103849999999998</c:v>
                </c:pt>
                <c:pt idx="75">
                  <c:v>1.9103849999999998</c:v>
                </c:pt>
                <c:pt idx="76">
                  <c:v>1.9103849999999998</c:v>
                </c:pt>
                <c:pt idx="77">
                  <c:v>1.9103849999999998</c:v>
                </c:pt>
                <c:pt idx="78">
                  <c:v>1.9872649999999998</c:v>
                </c:pt>
                <c:pt idx="79">
                  <c:v>1.9872649999999998</c:v>
                </c:pt>
                <c:pt idx="80">
                  <c:v>1.9872649999999998</c:v>
                </c:pt>
                <c:pt idx="81">
                  <c:v>1.9872649999999998</c:v>
                </c:pt>
                <c:pt idx="82">
                  <c:v>1.9872649999999998</c:v>
                </c:pt>
                <c:pt idx="83">
                  <c:v>1.9872649999999998</c:v>
                </c:pt>
                <c:pt idx="84">
                  <c:v>2.0870574999999998</c:v>
                </c:pt>
                <c:pt idx="85">
                  <c:v>2.0870574999999998</c:v>
                </c:pt>
                <c:pt idx="86">
                  <c:v>2.0870574999999998</c:v>
                </c:pt>
                <c:pt idx="87">
                  <c:v>2.0870574999999998</c:v>
                </c:pt>
                <c:pt idx="88">
                  <c:v>2.0870574999999998</c:v>
                </c:pt>
                <c:pt idx="89">
                  <c:v>2.0870574999999998</c:v>
                </c:pt>
                <c:pt idx="90">
                  <c:v>2.1918337499999998</c:v>
                </c:pt>
                <c:pt idx="91">
                  <c:v>2.1918337499999998</c:v>
                </c:pt>
                <c:pt idx="92">
                  <c:v>2.1918337499999998</c:v>
                </c:pt>
                <c:pt idx="93">
                  <c:v>2.1918337499999998</c:v>
                </c:pt>
                <c:pt idx="94">
                  <c:v>2.1918337499999998</c:v>
                </c:pt>
                <c:pt idx="95">
                  <c:v>2.1918337499999998</c:v>
                </c:pt>
                <c:pt idx="96">
                  <c:v>2.2929974999999998</c:v>
                </c:pt>
                <c:pt idx="97">
                  <c:v>2.2929974999999998</c:v>
                </c:pt>
                <c:pt idx="98">
                  <c:v>2.2929974999999998</c:v>
                </c:pt>
                <c:pt idx="99">
                  <c:v>2.2929974999999998</c:v>
                </c:pt>
                <c:pt idx="100">
                  <c:v>2.2929974999999998</c:v>
                </c:pt>
                <c:pt idx="101">
                  <c:v>2.2929974999999998</c:v>
                </c:pt>
                <c:pt idx="102">
                  <c:v>3.6546000000000003</c:v>
                </c:pt>
                <c:pt idx="103">
                  <c:v>3.7611000000000003</c:v>
                </c:pt>
                <c:pt idx="104">
                  <c:v>3.8676000000000004</c:v>
                </c:pt>
                <c:pt idx="105">
                  <c:v>3.8676000000000004</c:v>
                </c:pt>
                <c:pt idx="106">
                  <c:v>4.0698500000000006</c:v>
                </c:pt>
                <c:pt idx="107">
                  <c:v>5.8123500000000003</c:v>
                </c:pt>
                <c:pt idx="108">
                  <c:v>5.8153662500000003</c:v>
                </c:pt>
                <c:pt idx="109">
                  <c:v>6.7259662500000008</c:v>
                </c:pt>
                <c:pt idx="110">
                  <c:v>8.9759662500000008</c:v>
                </c:pt>
                <c:pt idx="111">
                  <c:v>9.0571787500000003</c:v>
                </c:pt>
                <c:pt idx="112">
                  <c:v>9.57424125</c:v>
                </c:pt>
                <c:pt idx="113">
                  <c:v>10.73021625</c:v>
                </c:pt>
                <c:pt idx="114">
                  <c:v>10.94462875</c:v>
                </c:pt>
                <c:pt idx="115">
                  <c:v>10.94462875</c:v>
                </c:pt>
                <c:pt idx="116">
                  <c:v>11.15904125</c:v>
                </c:pt>
                <c:pt idx="117">
                  <c:v>12.227941250000001</c:v>
                </c:pt>
                <c:pt idx="118">
                  <c:v>12.991066250000001</c:v>
                </c:pt>
                <c:pt idx="119">
                  <c:v>13.433966250000001</c:v>
                </c:pt>
                <c:pt idx="120">
                  <c:v>15.074216250000001</c:v>
                </c:pt>
                <c:pt idx="121">
                  <c:v>16.207841250000001</c:v>
                </c:pt>
                <c:pt idx="122">
                  <c:v>16.40409125</c:v>
                </c:pt>
                <c:pt idx="123">
                  <c:v>20.163241249999999</c:v>
                </c:pt>
                <c:pt idx="124">
                  <c:v>20.331991249999998</c:v>
                </c:pt>
                <c:pt idx="125">
                  <c:v>21.365991249999997</c:v>
                </c:pt>
                <c:pt idx="126">
                  <c:v>22.304466249999997</c:v>
                </c:pt>
                <c:pt idx="127">
                  <c:v>22.304466249999997</c:v>
                </c:pt>
                <c:pt idx="128">
                  <c:v>22.304466249999997</c:v>
                </c:pt>
                <c:pt idx="129">
                  <c:v>22.527466249999996</c:v>
                </c:pt>
                <c:pt idx="130">
                  <c:v>25.027466249999996</c:v>
                </c:pt>
                <c:pt idx="131">
                  <c:v>28.448841249999997</c:v>
                </c:pt>
                <c:pt idx="132">
                  <c:v>28.448841249999997</c:v>
                </c:pt>
                <c:pt idx="133">
                  <c:v>28.448841249999997</c:v>
                </c:pt>
                <c:pt idx="134">
                  <c:v>28.448841249999997</c:v>
                </c:pt>
                <c:pt idx="135">
                  <c:v>28.448841249999997</c:v>
                </c:pt>
                <c:pt idx="136">
                  <c:v>28.480352499999999</c:v>
                </c:pt>
                <c:pt idx="137">
                  <c:v>28.6569775</c:v>
                </c:pt>
                <c:pt idx="138">
                  <c:v>28.818548750000001</c:v>
                </c:pt>
                <c:pt idx="139">
                  <c:v>28.926796250000002</c:v>
                </c:pt>
                <c:pt idx="140">
                  <c:v>29.869596250000001</c:v>
                </c:pt>
                <c:pt idx="141">
                  <c:v>29.869596250000001</c:v>
                </c:pt>
                <c:pt idx="142">
                  <c:v>29.887683750000001</c:v>
                </c:pt>
                <c:pt idx="143">
                  <c:v>29.895558749999999</c:v>
                </c:pt>
                <c:pt idx="144">
                  <c:v>32.193433749999997</c:v>
                </c:pt>
                <c:pt idx="145">
                  <c:v>32.709396249999998</c:v>
                </c:pt>
                <c:pt idx="146">
                  <c:v>32.709396249999998</c:v>
                </c:pt>
                <c:pt idx="147">
                  <c:v>32.858824999999996</c:v>
                </c:pt>
                <c:pt idx="148">
                  <c:v>33.073723749999999</c:v>
                </c:pt>
                <c:pt idx="149">
                  <c:v>33.371871249999998</c:v>
                </c:pt>
                <c:pt idx="150">
                  <c:v>33.371871249999998</c:v>
                </c:pt>
                <c:pt idx="151">
                  <c:v>33.671871249999995</c:v>
                </c:pt>
                <c:pt idx="152">
                  <c:v>33.816028749999994</c:v>
                </c:pt>
                <c:pt idx="153">
                  <c:v>33.850028749999993</c:v>
                </c:pt>
                <c:pt idx="154">
                  <c:v>34.012278749999993</c:v>
                </c:pt>
                <c:pt idx="155">
                  <c:v>34.043564999999994</c:v>
                </c:pt>
                <c:pt idx="156">
                  <c:v>34.100872499999994</c:v>
                </c:pt>
                <c:pt idx="157">
                  <c:v>34.186746249999992</c:v>
                </c:pt>
                <c:pt idx="158">
                  <c:v>34.242819999999995</c:v>
                </c:pt>
                <c:pt idx="159">
                  <c:v>34.298468749999998</c:v>
                </c:pt>
                <c:pt idx="160">
                  <c:v>34.298468749999998</c:v>
                </c:pt>
                <c:pt idx="161">
                  <c:v>34.298468749999998</c:v>
                </c:pt>
                <c:pt idx="162">
                  <c:v>34.298468749999998</c:v>
                </c:pt>
                <c:pt idx="163">
                  <c:v>34.298468749999998</c:v>
                </c:pt>
                <c:pt idx="164">
                  <c:v>34.817512499999999</c:v>
                </c:pt>
                <c:pt idx="165">
                  <c:v>35.415399999999998</c:v>
                </c:pt>
                <c:pt idx="166">
                  <c:v>35.473132499999998</c:v>
                </c:pt>
                <c:pt idx="167">
                  <c:v>35.507427499999999</c:v>
                </c:pt>
                <c:pt idx="168">
                  <c:v>35.626824999999997</c:v>
                </c:pt>
                <c:pt idx="169">
                  <c:v>35.665374999999997</c:v>
                </c:pt>
                <c:pt idx="170">
                  <c:v>37.191249999999997</c:v>
                </c:pt>
                <c:pt idx="171">
                  <c:v>38.714999999999996</c:v>
                </c:pt>
                <c:pt idx="172">
                  <c:v>38.739624999999997</c:v>
                </c:pt>
                <c:pt idx="173">
                  <c:v>38.781536249999995</c:v>
                </c:pt>
                <c:pt idx="174">
                  <c:v>39.479111249999995</c:v>
                </c:pt>
                <c:pt idx="175">
                  <c:v>39.546198749999995</c:v>
                </c:pt>
                <c:pt idx="176">
                  <c:v>44.863698749999998</c:v>
                </c:pt>
                <c:pt idx="177">
                  <c:v>46.656823750000001</c:v>
                </c:pt>
                <c:pt idx="178">
                  <c:v>47.629698750000003</c:v>
                </c:pt>
                <c:pt idx="179">
                  <c:v>47.664711250000003</c:v>
                </c:pt>
                <c:pt idx="180">
                  <c:v>52.460461250000002</c:v>
                </c:pt>
                <c:pt idx="181">
                  <c:v>53.088886250000002</c:v>
                </c:pt>
                <c:pt idx="182">
                  <c:v>53.530098750000001</c:v>
                </c:pt>
                <c:pt idx="183">
                  <c:v>54.871973750000002</c:v>
                </c:pt>
                <c:pt idx="184">
                  <c:v>56.742223750000001</c:v>
                </c:pt>
                <c:pt idx="185">
                  <c:v>59.55447375</c:v>
                </c:pt>
                <c:pt idx="186">
                  <c:v>60.592598750000001</c:v>
                </c:pt>
                <c:pt idx="187">
                  <c:v>60.913723750000003</c:v>
                </c:pt>
                <c:pt idx="188">
                  <c:v>62.184473750000002</c:v>
                </c:pt>
                <c:pt idx="189">
                  <c:v>62.540598750000001</c:v>
                </c:pt>
                <c:pt idx="190">
                  <c:v>62.996298750000001</c:v>
                </c:pt>
                <c:pt idx="191">
                  <c:v>63.461723750000004</c:v>
                </c:pt>
                <c:pt idx="192">
                  <c:v>63.476398750000001</c:v>
                </c:pt>
                <c:pt idx="193">
                  <c:v>63.680086250000002</c:v>
                </c:pt>
                <c:pt idx="194">
                  <c:v>64.225811250000007</c:v>
                </c:pt>
                <c:pt idx="195">
                  <c:v>64.609886250000002</c:v>
                </c:pt>
                <c:pt idx="196">
                  <c:v>65.208698749999996</c:v>
                </c:pt>
                <c:pt idx="197">
                  <c:v>65.544148749999991</c:v>
                </c:pt>
                <c:pt idx="198">
                  <c:v>66.99467374999999</c:v>
                </c:pt>
                <c:pt idx="199">
                  <c:v>67.399173749999989</c:v>
                </c:pt>
                <c:pt idx="200">
                  <c:v>69.71653624999999</c:v>
                </c:pt>
                <c:pt idx="201">
                  <c:v>69.981636249999994</c:v>
                </c:pt>
                <c:pt idx="202">
                  <c:v>70.537211249999999</c:v>
                </c:pt>
                <c:pt idx="203">
                  <c:v>70.877511249999998</c:v>
                </c:pt>
                <c:pt idx="204">
                  <c:v>72.454011249999994</c:v>
                </c:pt>
                <c:pt idx="205">
                  <c:v>73.122761249999996</c:v>
                </c:pt>
                <c:pt idx="206">
                  <c:v>73.315711249999993</c:v>
                </c:pt>
                <c:pt idx="207">
                  <c:v>74.180336249999996</c:v>
                </c:pt>
                <c:pt idx="208">
                  <c:v>74.825086249999998</c:v>
                </c:pt>
                <c:pt idx="209">
                  <c:v>75.622048750000005</c:v>
                </c:pt>
                <c:pt idx="210">
                  <c:v>75.835411250000007</c:v>
                </c:pt>
                <c:pt idx="211">
                  <c:v>76.012586250000012</c:v>
                </c:pt>
                <c:pt idx="212">
                  <c:v>76.972711250000017</c:v>
                </c:pt>
                <c:pt idx="213">
                  <c:v>77.967586250000011</c:v>
                </c:pt>
                <c:pt idx="214">
                  <c:v>78.172548750000004</c:v>
                </c:pt>
                <c:pt idx="215">
                  <c:v>78.461823750000008</c:v>
                </c:pt>
              </c:numCache>
            </c:numRef>
          </c:xVal>
          <c:yVal>
            <c:numRef>
              <c:f>'Aufbereitet Nord'!$R$12:$R$227</c:f>
              <c:numCache>
                <c:formatCode>General</c:formatCode>
                <c:ptCount val="21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 formatCode="0.00">
                  <c:v>8.7911062285228839E-2</c:v>
                </c:pt>
                <c:pt idx="8" formatCode="0.00">
                  <c:v>0.10470396590549053</c:v>
                </c:pt>
                <c:pt idx="9" formatCode="0.00">
                  <c:v>0.11888888201669742</c:v>
                </c:pt>
                <c:pt idx="10" formatCode="0.00">
                  <c:v>0.11888888201669742</c:v>
                </c:pt>
                <c:pt idx="11" formatCode="0.00">
                  <c:v>0.16890163282047185</c:v>
                </c:pt>
                <c:pt idx="12" formatCode="0.00">
                  <c:v>0.16890163282047185</c:v>
                </c:pt>
                <c:pt idx="13" formatCode="0.00">
                  <c:v>0.26077505426269243</c:v>
                </c:pt>
                <c:pt idx="14" formatCode="0.00">
                  <c:v>0.28242279164726736</c:v>
                </c:pt>
                <c:pt idx="15" formatCode="0.00">
                  <c:v>0.33352744049115407</c:v>
                </c:pt>
                <c:pt idx="16" formatCode="0.00">
                  <c:v>0.34986749079347557</c:v>
                </c:pt>
                <c:pt idx="17" formatCode="0.00">
                  <c:v>0.3861331721477228</c:v>
                </c:pt>
                <c:pt idx="18" formatCode="0.00">
                  <c:v>0.39891940624046107</c:v>
                </c:pt>
                <c:pt idx="19" formatCode="0.00">
                  <c:v>0.39891940624046107</c:v>
                </c:pt>
                <c:pt idx="20" formatCode="0.00">
                  <c:v>0.39891940624046107</c:v>
                </c:pt>
                <c:pt idx="21" formatCode="0.00">
                  <c:v>0.39891940624046107</c:v>
                </c:pt>
                <c:pt idx="22" formatCode="0.00">
                  <c:v>0.39891940624046107</c:v>
                </c:pt>
                <c:pt idx="23" formatCode="0.00">
                  <c:v>0.39891940624046107</c:v>
                </c:pt>
                <c:pt idx="24" formatCode="0.00">
                  <c:v>0.39891940624046107</c:v>
                </c:pt>
                <c:pt idx="25" formatCode="0.00">
                  <c:v>0.39891940624046107</c:v>
                </c:pt>
                <c:pt idx="26" formatCode="0.00">
                  <c:v>0.39891940624046107</c:v>
                </c:pt>
                <c:pt idx="27" formatCode="0.00">
                  <c:v>0.39891940624046107</c:v>
                </c:pt>
                <c:pt idx="28" formatCode="0.00">
                  <c:v>0.39891940624046107</c:v>
                </c:pt>
                <c:pt idx="29" formatCode="0.00">
                  <c:v>0.39891940624046107</c:v>
                </c:pt>
                <c:pt idx="30" formatCode="0.00">
                  <c:v>0.39891940624046107</c:v>
                </c:pt>
                <c:pt idx="31" formatCode="0.00">
                  <c:v>0.39891940624046107</c:v>
                </c:pt>
                <c:pt idx="32" formatCode="0.00">
                  <c:v>0.39891940624046107</c:v>
                </c:pt>
                <c:pt idx="33" formatCode="0.00">
                  <c:v>0.39891940624046107</c:v>
                </c:pt>
                <c:pt idx="34" formatCode="0.00">
                  <c:v>0.39891940624046107</c:v>
                </c:pt>
                <c:pt idx="35" formatCode="0.00">
                  <c:v>0.39891940624046107</c:v>
                </c:pt>
                <c:pt idx="36" formatCode="0.00">
                  <c:v>0.52365878951442513</c:v>
                </c:pt>
                <c:pt idx="37" formatCode="0.00">
                  <c:v>0.91763932123764902</c:v>
                </c:pt>
                <c:pt idx="38" formatCode="0.00">
                  <c:v>0.91763932123764902</c:v>
                </c:pt>
                <c:pt idx="39" formatCode="0.00">
                  <c:v>0.91763932123764902</c:v>
                </c:pt>
                <c:pt idx="40" formatCode="0.00">
                  <c:v>0.91763932123764902</c:v>
                </c:pt>
                <c:pt idx="41" formatCode="0.00">
                  <c:v>1.0319553182524974</c:v>
                </c:pt>
                <c:pt idx="42" formatCode="0.00">
                  <c:v>1.0319553182524974</c:v>
                </c:pt>
                <c:pt idx="43" formatCode="0.00">
                  <c:v>1.0319553182524974</c:v>
                </c:pt>
                <c:pt idx="44" formatCode="0.00">
                  <c:v>1.0319553182524974</c:v>
                </c:pt>
                <c:pt idx="45" formatCode="0.00">
                  <c:v>1.0686413386384952</c:v>
                </c:pt>
                <c:pt idx="46" formatCode="0.00">
                  <c:v>1.0686413386384952</c:v>
                </c:pt>
                <c:pt idx="47" formatCode="0.00">
                  <c:v>1.0686413386384952</c:v>
                </c:pt>
                <c:pt idx="48" formatCode="0.00">
                  <c:v>1.0686413386384952</c:v>
                </c:pt>
                <c:pt idx="49" formatCode="0.00">
                  <c:v>1.0686413386384952</c:v>
                </c:pt>
                <c:pt idx="50" formatCode="0.00">
                  <c:v>1.1137961685960089</c:v>
                </c:pt>
                <c:pt idx="51" formatCode="0.00">
                  <c:v>1.1137961685960089</c:v>
                </c:pt>
                <c:pt idx="52" formatCode="0.00">
                  <c:v>1.1137961685960089</c:v>
                </c:pt>
                <c:pt idx="53" formatCode="0.00">
                  <c:v>1.1137961685960089</c:v>
                </c:pt>
                <c:pt idx="54" formatCode="0.00">
                  <c:v>1.1137961685960089</c:v>
                </c:pt>
                <c:pt idx="55" formatCode="0.00">
                  <c:v>1.1137961685960089</c:v>
                </c:pt>
                <c:pt idx="56" formatCode="0.00">
                  <c:v>1.1738115406360476</c:v>
                </c:pt>
                <c:pt idx="57" formatCode="0.00">
                  <c:v>1.1738115406360476</c:v>
                </c:pt>
                <c:pt idx="58" formatCode="0.00">
                  <c:v>1.1738115406360476</c:v>
                </c:pt>
                <c:pt idx="59" formatCode="0.00">
                  <c:v>1.1738115406360476</c:v>
                </c:pt>
                <c:pt idx="60" formatCode="0.00">
                  <c:v>1.1738115406360476</c:v>
                </c:pt>
                <c:pt idx="61" formatCode="0.00">
                  <c:v>1.1738115406360476</c:v>
                </c:pt>
                <c:pt idx="62" formatCode="0.00">
                  <c:v>1.1738115406360476</c:v>
                </c:pt>
                <c:pt idx="63" formatCode="0.00">
                  <c:v>1.1738115406360476</c:v>
                </c:pt>
                <c:pt idx="64" formatCode="0.00">
                  <c:v>1.2395234137364806</c:v>
                </c:pt>
                <c:pt idx="65" formatCode="0.00">
                  <c:v>1.785345430818936</c:v>
                </c:pt>
                <c:pt idx="66" formatCode="0.00">
                  <c:v>1.785345430818936</c:v>
                </c:pt>
                <c:pt idx="67" formatCode="0.00">
                  <c:v>1.785345430818936</c:v>
                </c:pt>
                <c:pt idx="68" formatCode="0.00">
                  <c:v>1.785345430818936</c:v>
                </c:pt>
                <c:pt idx="69" formatCode="0.00">
                  <c:v>1.785345430818936</c:v>
                </c:pt>
                <c:pt idx="70" formatCode="0.00">
                  <c:v>1.785345430818936</c:v>
                </c:pt>
                <c:pt idx="71" formatCode="0.00">
                  <c:v>1.785345430818936</c:v>
                </c:pt>
                <c:pt idx="72" formatCode="0.00">
                  <c:v>1.9297336619685468</c:v>
                </c:pt>
                <c:pt idx="73" formatCode="0.00">
                  <c:v>1.9297336619685468</c:v>
                </c:pt>
                <c:pt idx="74" formatCode="0.00">
                  <c:v>1.9297336619685468</c:v>
                </c:pt>
                <c:pt idx="75" formatCode="0.00">
                  <c:v>1.9297336619685468</c:v>
                </c:pt>
                <c:pt idx="76" formatCode="0.00">
                  <c:v>1.9297336619685468</c:v>
                </c:pt>
                <c:pt idx="77" formatCode="0.00">
                  <c:v>1.9297336619685468</c:v>
                </c:pt>
                <c:pt idx="78" formatCode="0.00">
                  <c:v>1.9917178269748435</c:v>
                </c:pt>
                <c:pt idx="79" formatCode="0.00">
                  <c:v>1.9917178269748435</c:v>
                </c:pt>
                <c:pt idx="80" formatCode="0.00">
                  <c:v>1.9917178269748435</c:v>
                </c:pt>
                <c:pt idx="81" formatCode="0.00">
                  <c:v>1.9917178269748435</c:v>
                </c:pt>
                <c:pt idx="82" formatCode="0.00">
                  <c:v>1.9917178269748435</c:v>
                </c:pt>
                <c:pt idx="83" formatCode="0.00">
                  <c:v>1.9917178269748435</c:v>
                </c:pt>
                <c:pt idx="84" formatCode="0.00">
                  <c:v>2.0894643334561316</c:v>
                </c:pt>
                <c:pt idx="85" formatCode="0.00">
                  <c:v>2.0894643334561316</c:v>
                </c:pt>
                <c:pt idx="86" formatCode="0.00">
                  <c:v>2.0894643334561316</c:v>
                </c:pt>
                <c:pt idx="87" formatCode="0.00">
                  <c:v>2.0894643334561316</c:v>
                </c:pt>
                <c:pt idx="88" formatCode="0.00">
                  <c:v>2.0894643334561316</c:v>
                </c:pt>
                <c:pt idx="89" formatCode="0.00">
                  <c:v>2.0894643334561316</c:v>
                </c:pt>
                <c:pt idx="90" formatCode="0.00">
                  <c:v>2.167285157363501</c:v>
                </c:pt>
                <c:pt idx="91" formatCode="0.00">
                  <c:v>2.167285157363501</c:v>
                </c:pt>
                <c:pt idx="92" formatCode="0.00">
                  <c:v>2.167285157363501</c:v>
                </c:pt>
                <c:pt idx="93" formatCode="0.00">
                  <c:v>2.167285157363501</c:v>
                </c:pt>
                <c:pt idx="94" formatCode="0.00">
                  <c:v>2.167285157363501</c:v>
                </c:pt>
                <c:pt idx="95" formatCode="0.00">
                  <c:v>2.167285157363501</c:v>
                </c:pt>
                <c:pt idx="96" formatCode="0.00">
                  <c:v>2.2842416251059552</c:v>
                </c:pt>
                <c:pt idx="97" formatCode="0.00">
                  <c:v>2.2842416251059552</c:v>
                </c:pt>
                <c:pt idx="98" formatCode="0.00">
                  <c:v>2.2842416251059552</c:v>
                </c:pt>
                <c:pt idx="99" formatCode="0.00">
                  <c:v>2.2842416251059552</c:v>
                </c:pt>
                <c:pt idx="100" formatCode="0.00">
                  <c:v>2.2842416251059552</c:v>
                </c:pt>
                <c:pt idx="101" formatCode="0.00">
                  <c:v>2.2842416251059552</c:v>
                </c:pt>
                <c:pt idx="102" formatCode="0.00">
                  <c:v>3.7544560194640235</c:v>
                </c:pt>
                <c:pt idx="103" formatCode="0.00">
                  <c:v>3.849429111782888</c:v>
                </c:pt>
                <c:pt idx="104" formatCode="0.00">
                  <c:v>3.947590860332586</c:v>
                </c:pt>
                <c:pt idx="105" formatCode="0.00">
                  <c:v>3.947590860332586</c:v>
                </c:pt>
                <c:pt idx="106" formatCode="0.00">
                  <c:v>4.0711522660505679</c:v>
                </c:pt>
                <c:pt idx="107" formatCode="0.00">
                  <c:v>5.694315146302003</c:v>
                </c:pt>
                <c:pt idx="108" formatCode="0.00">
                  <c:v>5.6976337086851716</c:v>
                </c:pt>
                <c:pt idx="109" formatCode="0.00">
                  <c:v>6.248950028843189</c:v>
                </c:pt>
                <c:pt idx="110" formatCode="0.00">
                  <c:v>7.4224633997885929</c:v>
                </c:pt>
                <c:pt idx="111" formatCode="0.00">
                  <c:v>7.4747024138886689</c:v>
                </c:pt>
                <c:pt idx="112" formatCode="0.00">
                  <c:v>7.6852566260770976</c:v>
                </c:pt>
                <c:pt idx="113" formatCode="0.00">
                  <c:v>7.9591183614141761</c:v>
                </c:pt>
                <c:pt idx="114" formatCode="0.00">
                  <c:v>8.0526703654404841</c:v>
                </c:pt>
                <c:pt idx="115" formatCode="0.00">
                  <c:v>8.0526703654404841</c:v>
                </c:pt>
                <c:pt idx="116" formatCode="0.00">
                  <c:v>8.1167096858171259</c:v>
                </c:pt>
                <c:pt idx="117" formatCode="0.00">
                  <c:v>8.6706218300721734</c:v>
                </c:pt>
                <c:pt idx="118" formatCode="0.00">
                  <c:v>9.147213728432952</c:v>
                </c:pt>
                <c:pt idx="119" formatCode="0.00">
                  <c:v>9.4214980792991838</c:v>
                </c:pt>
                <c:pt idx="120" formatCode="0.00">
                  <c:v>10.354588339941408</c:v>
                </c:pt>
                <c:pt idx="121" formatCode="0.00">
                  <c:v>10.755695012627209</c:v>
                </c:pt>
                <c:pt idx="122" formatCode="0.00">
                  <c:v>10.862907747990596</c:v>
                </c:pt>
                <c:pt idx="123" formatCode="0.00">
                  <c:v>11.624153331741073</c:v>
                </c:pt>
                <c:pt idx="124" formatCode="0.00">
                  <c:v>11.729289968833932</c:v>
                </c:pt>
                <c:pt idx="125" formatCode="0.00">
                  <c:v>11.852545631148047</c:v>
                </c:pt>
                <c:pt idx="126" formatCode="0.00">
                  <c:v>12.134232819837303</c:v>
                </c:pt>
                <c:pt idx="127" formatCode="0.00">
                  <c:v>12.134232819837303</c:v>
                </c:pt>
                <c:pt idx="128" formatCode="0.00">
                  <c:v>12.134232819837303</c:v>
                </c:pt>
                <c:pt idx="129" formatCode="0.00">
                  <c:v>12.257502525304869</c:v>
                </c:pt>
                <c:pt idx="130" formatCode="0.00">
                  <c:v>12.793560710011064</c:v>
                </c:pt>
                <c:pt idx="131" formatCode="0.00">
                  <c:v>15.420909956178075</c:v>
                </c:pt>
                <c:pt idx="132" formatCode="0.00">
                  <c:v>15.420909956178075</c:v>
                </c:pt>
                <c:pt idx="133" formatCode="0.00">
                  <c:v>15.420909956178075</c:v>
                </c:pt>
                <c:pt idx="134" formatCode="0.00">
                  <c:v>15.420909956178075</c:v>
                </c:pt>
                <c:pt idx="135" formatCode="0.00">
                  <c:v>15.420909956178075</c:v>
                </c:pt>
                <c:pt idx="136" formatCode="0.00">
                  <c:v>15.431064721550145</c:v>
                </c:pt>
                <c:pt idx="137" formatCode="0.00">
                  <c:v>15.478483992248856</c:v>
                </c:pt>
                <c:pt idx="138" formatCode="0.00">
                  <c:v>15.554391043760933</c:v>
                </c:pt>
                <c:pt idx="139" formatCode="0.00">
                  <c:v>15.600360261401695</c:v>
                </c:pt>
                <c:pt idx="140" formatCode="0.00">
                  <c:v>15.896990527612164</c:v>
                </c:pt>
                <c:pt idx="141" formatCode="0.00">
                  <c:v>15.896990527612164</c:v>
                </c:pt>
                <c:pt idx="142" formatCode="0.00">
                  <c:v>15.899333138226657</c:v>
                </c:pt>
                <c:pt idx="143" formatCode="0.00">
                  <c:v>15.900231154820037</c:v>
                </c:pt>
                <c:pt idx="144" formatCode="0.00">
                  <c:v>15.956307461357268</c:v>
                </c:pt>
                <c:pt idx="145" formatCode="0.00">
                  <c:v>16.022563801473151</c:v>
                </c:pt>
                <c:pt idx="146" formatCode="0.00">
                  <c:v>16.022563801473151</c:v>
                </c:pt>
                <c:pt idx="147" formatCode="0.00">
                  <c:v>16.024666290645126</c:v>
                </c:pt>
                <c:pt idx="148" formatCode="0.00">
                  <c:v>16.026695874507087</c:v>
                </c:pt>
                <c:pt idx="149" formatCode="0.00">
                  <c:v>16.037610502671086</c:v>
                </c:pt>
                <c:pt idx="150" formatCode="0.00">
                  <c:v>16.037610502671086</c:v>
                </c:pt>
                <c:pt idx="151" formatCode="0.00">
                  <c:v>16.037610502671086</c:v>
                </c:pt>
                <c:pt idx="152" formatCode="0.00">
                  <c:v>16.037610502671086</c:v>
                </c:pt>
                <c:pt idx="153" formatCode="0.00">
                  <c:v>16.037610502671086</c:v>
                </c:pt>
                <c:pt idx="154" formatCode="0.00">
                  <c:v>16.063086114048389</c:v>
                </c:pt>
                <c:pt idx="155" formatCode="0.00">
                  <c:v>16.065796794712124</c:v>
                </c:pt>
                <c:pt idx="156" formatCode="0.00">
                  <c:v>16.071550468553433</c:v>
                </c:pt>
                <c:pt idx="157" formatCode="0.00">
                  <c:v>16.081453990196348</c:v>
                </c:pt>
                <c:pt idx="158" formatCode="0.00">
                  <c:v>16.088758156291952</c:v>
                </c:pt>
                <c:pt idx="159" formatCode="0.00">
                  <c:v>16.09704692320906</c:v>
                </c:pt>
                <c:pt idx="160" formatCode="0.00">
                  <c:v>16.09704692320906</c:v>
                </c:pt>
                <c:pt idx="161" formatCode="0.00">
                  <c:v>16.09704692320906</c:v>
                </c:pt>
                <c:pt idx="162" formatCode="0.00">
                  <c:v>16.09704692320906</c:v>
                </c:pt>
                <c:pt idx="163" formatCode="0.00">
                  <c:v>16.09704692320906</c:v>
                </c:pt>
                <c:pt idx="164" formatCode="0.00">
                  <c:v>16.123110039627225</c:v>
                </c:pt>
                <c:pt idx="165" formatCode="0.00">
                  <c:v>16.123110039627225</c:v>
                </c:pt>
                <c:pt idx="166" formatCode="0.00">
                  <c:v>16.130119922961082</c:v>
                </c:pt>
                <c:pt idx="167" formatCode="0.00">
                  <c:v>16.133768960425122</c:v>
                </c:pt>
                <c:pt idx="168" formatCode="0.00">
                  <c:v>16.149788675772008</c:v>
                </c:pt>
                <c:pt idx="169" formatCode="0.00">
                  <c:v>16.149788675772008</c:v>
                </c:pt>
                <c:pt idx="170" formatCode="0.00">
                  <c:v>16.242128335800199</c:v>
                </c:pt>
                <c:pt idx="171" formatCode="0.00">
                  <c:v>16.481944975474143</c:v>
                </c:pt>
                <c:pt idx="172" formatCode="0.00">
                  <c:v>16.484283310402663</c:v>
                </c:pt>
                <c:pt idx="173" formatCode="0.00">
                  <c:v>16.484283310402663</c:v>
                </c:pt>
                <c:pt idx="174" formatCode="0.00">
                  <c:v>16.484283310402663</c:v>
                </c:pt>
                <c:pt idx="175" formatCode="0.00">
                  <c:v>16.484283310402663</c:v>
                </c:pt>
                <c:pt idx="176" formatCode="0.00">
                  <c:v>16.484283310402663</c:v>
                </c:pt>
                <c:pt idx="177" formatCode="0.00">
                  <c:v>16.777694214773547</c:v>
                </c:pt>
                <c:pt idx="178" formatCode="0.00">
                  <c:v>17.153203952773175</c:v>
                </c:pt>
                <c:pt idx="179" formatCode="0.00">
                  <c:v>17.15887520982902</c:v>
                </c:pt>
                <c:pt idx="180" formatCode="0.00">
                  <c:v>17.854516660710868</c:v>
                </c:pt>
                <c:pt idx="181" formatCode="0.00">
                  <c:v>17.983317403937878</c:v>
                </c:pt>
                <c:pt idx="182" formatCode="0.00">
                  <c:v>18.020047713849259</c:v>
                </c:pt>
                <c:pt idx="183" formatCode="0.00">
                  <c:v>18.16957954665153</c:v>
                </c:pt>
                <c:pt idx="184" formatCode="0.00">
                  <c:v>18.599338719082986</c:v>
                </c:pt>
                <c:pt idx="185" formatCode="0.00">
                  <c:v>19.064929368090304</c:v>
                </c:pt>
                <c:pt idx="186" formatCode="0.00">
                  <c:v>19.290022495382562</c:v>
                </c:pt>
                <c:pt idx="187" formatCode="0.00">
                  <c:v>19.290022495382562</c:v>
                </c:pt>
                <c:pt idx="188" formatCode="0.00">
                  <c:v>19.290022495382562</c:v>
                </c:pt>
                <c:pt idx="189" formatCode="0.00">
                  <c:v>19.343326614208415</c:v>
                </c:pt>
                <c:pt idx="190" formatCode="0.00">
                  <c:v>19.343326614208415</c:v>
                </c:pt>
                <c:pt idx="191" formatCode="0.00">
                  <c:v>19.343326614208415</c:v>
                </c:pt>
                <c:pt idx="192" formatCode="0.00">
                  <c:v>19.345996069810937</c:v>
                </c:pt>
                <c:pt idx="193" formatCode="0.00">
                  <c:v>19.383139846106211</c:v>
                </c:pt>
                <c:pt idx="194" formatCode="0.00">
                  <c:v>19.460513932175296</c:v>
                </c:pt>
                <c:pt idx="195" formatCode="0.00">
                  <c:v>19.494636845863134</c:v>
                </c:pt>
                <c:pt idx="196" formatCode="0.00">
                  <c:v>19.494636845863134</c:v>
                </c:pt>
                <c:pt idx="197" formatCode="0.00">
                  <c:v>19.562272991490126</c:v>
                </c:pt>
                <c:pt idx="198" formatCode="0.00">
                  <c:v>19.562272991490126</c:v>
                </c:pt>
                <c:pt idx="199" formatCode="0.00">
                  <c:v>19.562272991490126</c:v>
                </c:pt>
                <c:pt idx="200" formatCode="0.00">
                  <c:v>19.562272991490126</c:v>
                </c:pt>
                <c:pt idx="201" formatCode="0.00">
                  <c:v>19.582932398032618</c:v>
                </c:pt>
                <c:pt idx="202" formatCode="0.00">
                  <c:v>19.649721986687254</c:v>
                </c:pt>
                <c:pt idx="203" formatCode="0.00">
                  <c:v>19.649721986687254</c:v>
                </c:pt>
                <c:pt idx="204" formatCode="0.00">
                  <c:v>19.93739245334358</c:v>
                </c:pt>
                <c:pt idx="205" formatCode="0.00">
                  <c:v>19.93739245334358</c:v>
                </c:pt>
                <c:pt idx="206" formatCode="0.00">
                  <c:v>19.93739245334358</c:v>
                </c:pt>
                <c:pt idx="207" formatCode="0.00">
                  <c:v>20.01898259639507</c:v>
                </c:pt>
                <c:pt idx="208" formatCode="0.00">
                  <c:v>20.113827725087244</c:v>
                </c:pt>
                <c:pt idx="209" formatCode="0.00">
                  <c:v>20.113827725087244</c:v>
                </c:pt>
                <c:pt idx="210" formatCode="0.00">
                  <c:v>20.113827725087244</c:v>
                </c:pt>
                <c:pt idx="211" formatCode="0.00">
                  <c:v>20.113827725087244</c:v>
                </c:pt>
                <c:pt idx="212" formatCode="0.00">
                  <c:v>20.113827725087244</c:v>
                </c:pt>
                <c:pt idx="213" formatCode="0.00">
                  <c:v>20.14600056287869</c:v>
                </c:pt>
                <c:pt idx="214" formatCode="0.00">
                  <c:v>20.170183514692329</c:v>
                </c:pt>
                <c:pt idx="215" formatCode="0.00">
                  <c:v>20.202721128495256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82F-4E63-A46B-899C97EBCB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47430584"/>
        <c:axId val="447432936"/>
      </c:scatterChart>
      <c:valAx>
        <c:axId val="447430584"/>
        <c:scaling>
          <c:orientation val="minMax"/>
          <c:max val="85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dirty="0"/>
                  <a:t>Cumulated Runoff (L/m</a:t>
                </a:r>
                <a:r>
                  <a:rPr lang="en-US" baseline="30000" dirty="0"/>
                  <a:t>2</a:t>
                </a:r>
                <a:r>
                  <a:rPr lang="en-US" dirty="0"/>
                  <a:t>)</a:t>
                </a:r>
              </a:p>
            </c:rich>
          </c:tx>
          <c:layout>
            <c:manualLayout>
              <c:xMode val="edge"/>
              <c:yMode val="edge"/>
              <c:x val="0.38174156320042535"/>
              <c:y val="0.8606993599817562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de-DE"/>
            </a:p>
          </c:txPr>
        </c:title>
        <c:numFmt formatCode="#,##0" sourceLinked="0"/>
        <c:majorTickMark val="out"/>
        <c:minorTickMark val="out"/>
        <c:tickLblPos val="nextTo"/>
        <c:spPr>
          <a:noFill/>
          <a:ln w="9525" cap="flat" cmpd="sng" algn="ctr">
            <a:solidFill>
              <a:schemeClr val="tx1"/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de-DE"/>
          </a:p>
        </c:txPr>
        <c:crossAx val="447432936"/>
        <c:crosses val="autoZero"/>
        <c:crossBetween val="midCat"/>
        <c:minorUnit val="5"/>
      </c:valAx>
      <c:valAx>
        <c:axId val="447432936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prstDash val="solid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dirty="0"/>
                  <a:t>Emission (mg/m</a:t>
                </a:r>
                <a:r>
                  <a:rPr lang="en-US" baseline="30000" dirty="0"/>
                  <a:t>2</a:t>
                </a:r>
                <a:r>
                  <a:rPr lang="en-US" dirty="0"/>
                  <a:t>)</a:t>
                </a:r>
              </a:p>
            </c:rich>
          </c:tx>
          <c:layout>
            <c:manualLayout>
              <c:xMode val="edge"/>
              <c:yMode val="edge"/>
              <c:x val="3.1239977028176436E-2"/>
              <c:y val="0.1587140516476379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de-DE"/>
            </a:p>
          </c:txPr>
        </c:title>
        <c:numFmt formatCode="General" sourceLinked="1"/>
        <c:majorTickMark val="out"/>
        <c:minorTickMark val="out"/>
        <c:tickLblPos val="nextTo"/>
        <c:spPr>
          <a:noFill/>
          <a:ln w="9525" cap="flat" cmpd="sng" algn="ctr">
            <a:solidFill>
              <a:schemeClr val="tx1"/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de-DE"/>
          </a:p>
        </c:txPr>
        <c:crossAx val="447430584"/>
        <c:crosses val="autoZero"/>
        <c:crossBetween val="midCat"/>
        <c:minorUnit val="1"/>
      </c:valAx>
      <c:spPr>
        <a:solidFill>
          <a:schemeClr val="bg1"/>
        </a:solidFill>
        <a:ln>
          <a:solidFill>
            <a:schemeClr val="tx1"/>
          </a:solidFill>
        </a:ln>
        <a:effectLst/>
      </c:spPr>
    </c:plotArea>
    <c:plotVisOnly val="0"/>
    <c:dispBlanksAs val="span"/>
    <c:showDLblsOverMax val="0"/>
  </c:chart>
  <c:spPr>
    <a:solidFill>
      <a:schemeClr val="bg1"/>
    </a:solidFill>
    <a:ln w="9525" cap="flat" cmpd="sng" algn="ctr">
      <a:noFill/>
      <a:prstDash val="solid"/>
      <a:round/>
    </a:ln>
    <a:effectLst/>
  </c:spPr>
  <c:txPr>
    <a:bodyPr/>
    <a:lstStyle/>
    <a:p>
      <a:pPr>
        <a:defRPr sz="1600" b="0">
          <a:latin typeface="Arial" panose="020B0604020202020204" pitchFamily="34" charset="0"/>
          <a:cs typeface="Arial" panose="020B0604020202020204" pitchFamily="34" charset="0"/>
        </a:defRPr>
      </a:pPr>
      <a:endParaRPr lang="de-DE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PT_07_ORG_Diuron!$B$1</c:f>
              <c:strCache>
                <c:ptCount val="1"/>
                <c:pt idx="0">
                  <c:v>Cum.Emission [mg/m2]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PT_07_ORG_Diuron!$A$2:$A$11</c:f>
              <c:numCache>
                <c:formatCode>General</c:formatCode>
                <c:ptCount val="10"/>
                <c:pt idx="0">
                  <c:v>0</c:v>
                </c:pt>
                <c:pt idx="1">
                  <c:v>40</c:v>
                </c:pt>
                <c:pt idx="2">
                  <c:v>80</c:v>
                </c:pt>
                <c:pt idx="3">
                  <c:v>120</c:v>
                </c:pt>
                <c:pt idx="4">
                  <c:v>160</c:v>
                </c:pt>
                <c:pt idx="5">
                  <c:v>200</c:v>
                </c:pt>
                <c:pt idx="6">
                  <c:v>240</c:v>
                </c:pt>
                <c:pt idx="7">
                  <c:v>280</c:v>
                </c:pt>
                <c:pt idx="8">
                  <c:v>320</c:v>
                </c:pt>
                <c:pt idx="9">
                  <c:v>360</c:v>
                </c:pt>
              </c:numCache>
            </c:numRef>
          </c:xVal>
          <c:yVal>
            <c:numRef>
              <c:f>PT_07_ORG_Diuron!$B$2:$B$11</c:f>
              <c:numCache>
                <c:formatCode>General</c:formatCode>
                <c:ptCount val="10"/>
                <c:pt idx="0">
                  <c:v>0</c:v>
                </c:pt>
                <c:pt idx="1">
                  <c:v>172</c:v>
                </c:pt>
                <c:pt idx="2">
                  <c:v>260</c:v>
                </c:pt>
                <c:pt idx="3">
                  <c:v>316</c:v>
                </c:pt>
                <c:pt idx="4">
                  <c:v>368</c:v>
                </c:pt>
                <c:pt idx="5">
                  <c:v>400</c:v>
                </c:pt>
                <c:pt idx="6">
                  <c:v>430.8</c:v>
                </c:pt>
                <c:pt idx="7">
                  <c:v>457.2</c:v>
                </c:pt>
                <c:pt idx="8">
                  <c:v>478.8</c:v>
                </c:pt>
                <c:pt idx="9">
                  <c:v>499.2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378-4792-AAD4-438D042790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60242736"/>
        <c:axId val="460241424"/>
      </c:scatterChart>
      <c:valAx>
        <c:axId val="46024273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CH" b="1"/>
                  <a:t>Cum</a:t>
                </a:r>
                <a:r>
                  <a:rPr lang="de-CH" b="1" baseline="0"/>
                  <a:t>. Runoff [L/m</a:t>
                </a:r>
                <a:r>
                  <a:rPr lang="de-CH" b="1" baseline="30000"/>
                  <a:t>2</a:t>
                </a:r>
                <a:r>
                  <a:rPr lang="de-CH" b="1" baseline="0"/>
                  <a:t>]</a:t>
                </a:r>
                <a:endParaRPr lang="de-CH" b="1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60241424"/>
        <c:crosses val="autoZero"/>
        <c:crossBetween val="midCat"/>
      </c:valAx>
      <c:valAx>
        <c:axId val="4602414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CH" b="1"/>
                  <a:t>Cum</a:t>
                </a:r>
                <a:r>
                  <a:rPr lang="de-CH" b="1" baseline="0"/>
                  <a:t>. Emission  [mg/m</a:t>
                </a:r>
                <a:r>
                  <a:rPr lang="de-CH" b="1" baseline="30000"/>
                  <a:t>2</a:t>
                </a:r>
                <a:r>
                  <a:rPr lang="de-CH" b="1" baseline="0"/>
                  <a:t>]</a:t>
                </a:r>
                <a:endParaRPr lang="de-CH" b="1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6024273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dk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7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 mods="ignoreCSTransforms">
      <cs:styleClr val="0">
        <a:shade val="25000"/>
      </cs:styl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 mods="ignoreCSTransforms">
      <cs:styleClr val="0">
        <a:tint val="25000"/>
      </cs:styl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107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 mods="ignoreCSTransforms">
      <cs:styleClr val="0">
        <a:shade val="25000"/>
      </cs:styl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 mods="ignoreCSTransforms">
      <cs:styleClr val="0">
        <a:tint val="25000"/>
      </cs:styl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1854624" cy="274678"/>
          </a:xfrm>
          <a:prstGeom prst="rect">
            <a:avLst/>
          </a:prstGeom>
        </p:spPr>
        <p:txBody>
          <a:bodyPr vert="horz" lIns="53262" tIns="26632" rIns="53262" bIns="26632" rtlCol="0"/>
          <a:lstStyle>
            <a:lvl1pPr algn="l">
              <a:defRPr sz="700"/>
            </a:lvl1pPr>
          </a:lstStyle>
          <a:p>
            <a:r>
              <a:rPr lang="de-CH"/>
              <a:t>COMLEAM Workshop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2424289" y="2"/>
            <a:ext cx="1854624" cy="274678"/>
          </a:xfrm>
          <a:prstGeom prst="rect">
            <a:avLst/>
          </a:prstGeom>
        </p:spPr>
        <p:txBody>
          <a:bodyPr vert="horz" lIns="53262" tIns="26632" rIns="53262" bIns="26632" rtlCol="0"/>
          <a:lstStyle>
            <a:lvl1pPr algn="r">
              <a:defRPr sz="700"/>
            </a:lvl1pPr>
          </a:lstStyle>
          <a:p>
            <a:r>
              <a:rPr lang="de-CH"/>
              <a:t>22./23.11.2016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2" y="5210830"/>
            <a:ext cx="1854624" cy="274678"/>
          </a:xfrm>
          <a:prstGeom prst="rect">
            <a:avLst/>
          </a:prstGeom>
        </p:spPr>
        <p:txBody>
          <a:bodyPr vert="horz" lIns="53262" tIns="26632" rIns="53262" bIns="26632" rtlCol="0" anchor="b"/>
          <a:lstStyle>
            <a:lvl1pPr algn="l">
              <a:defRPr sz="700"/>
            </a:lvl1pPr>
          </a:lstStyle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2424289" y="5210830"/>
            <a:ext cx="1854624" cy="274678"/>
          </a:xfrm>
          <a:prstGeom prst="rect">
            <a:avLst/>
          </a:prstGeom>
        </p:spPr>
        <p:txBody>
          <a:bodyPr vert="horz" lIns="53262" tIns="26632" rIns="53262" bIns="26632" rtlCol="0" anchor="b"/>
          <a:lstStyle>
            <a:lvl1pPr algn="r">
              <a:defRPr sz="700"/>
            </a:lvl1pPr>
          </a:lstStyle>
          <a:p>
            <a:fld id="{F8632770-F47B-49A8-A654-7D2712296F2E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71429995"/>
      </p:ext>
    </p:extLst>
  </p:cSld>
  <p:clrMap bg1="lt1" tx1="dk1" bg2="lt2" tx2="dk2" accent1="accent1" accent2="accent2" accent3="accent3" accent4="accent4" accent5="accent5" accent6="accent6" hlink="hlink" folHlink="folHlink"/>
  <p:hf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2" y="3"/>
            <a:ext cx="1854624" cy="274320"/>
          </a:xfrm>
          <a:prstGeom prst="rect">
            <a:avLst/>
          </a:prstGeom>
        </p:spPr>
        <p:txBody>
          <a:bodyPr vert="horz" lIns="53258" tIns="26629" rIns="53258" bIns="26629" rtlCol="0"/>
          <a:lstStyle>
            <a:lvl1pPr algn="l">
              <a:defRPr sz="700"/>
            </a:lvl1pPr>
          </a:lstStyle>
          <a:p>
            <a:r>
              <a:rPr lang="de-CH"/>
              <a:t>COMLEAM Workshop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2424289" y="3"/>
            <a:ext cx="1854624" cy="274320"/>
          </a:xfrm>
          <a:prstGeom prst="rect">
            <a:avLst/>
          </a:prstGeom>
        </p:spPr>
        <p:txBody>
          <a:bodyPr vert="horz" lIns="53258" tIns="26629" rIns="53258" bIns="26629" rtlCol="0"/>
          <a:lstStyle>
            <a:lvl1pPr algn="r">
              <a:defRPr sz="700"/>
            </a:lvl1pPr>
          </a:lstStyle>
          <a:p>
            <a:r>
              <a:rPr lang="de-CH"/>
              <a:t>22./23.11.2016</a:t>
            </a:r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11150" y="411163"/>
            <a:ext cx="3657600" cy="2057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53258" tIns="26629" rIns="53258" bIns="26629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427990" y="2606042"/>
            <a:ext cx="3423920" cy="2468880"/>
          </a:xfrm>
          <a:prstGeom prst="rect">
            <a:avLst/>
          </a:prstGeom>
        </p:spPr>
        <p:txBody>
          <a:bodyPr vert="horz" lIns="53258" tIns="26629" rIns="53258" bIns="26629" rtlCol="0"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2" y="5211129"/>
            <a:ext cx="1854624" cy="274320"/>
          </a:xfrm>
          <a:prstGeom prst="rect">
            <a:avLst/>
          </a:prstGeom>
        </p:spPr>
        <p:txBody>
          <a:bodyPr vert="horz" lIns="53258" tIns="26629" rIns="53258" bIns="26629" rtlCol="0" anchor="b"/>
          <a:lstStyle>
            <a:lvl1pPr algn="l">
              <a:defRPr sz="7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2424289" y="5211129"/>
            <a:ext cx="1854624" cy="274320"/>
          </a:xfrm>
          <a:prstGeom prst="rect">
            <a:avLst/>
          </a:prstGeom>
        </p:spPr>
        <p:txBody>
          <a:bodyPr vert="horz" lIns="53258" tIns="26629" rIns="53258" bIns="26629" rtlCol="0" anchor="b"/>
          <a:lstStyle>
            <a:lvl1pPr algn="r">
              <a:defRPr sz="700"/>
            </a:lvl1pPr>
          </a:lstStyle>
          <a:p>
            <a:fld id="{030F1662-E304-472D-9055-62419893CD52}" type="slidenum">
              <a:rPr lang="de-CH" smtClean="0"/>
              <a:pPr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19940996"/>
      </p:ext>
    </p:extLst>
  </p:cSld>
  <p:clrMap bg1="lt1" tx1="dk1" bg2="lt2" tx2="dk2" accent1="accent1" accent2="accent2" accent3="accent3" accent4="accent4" accent5="accent5" accent6="accent6" hlink="hlink" folHlink="folHlink"/>
  <p:hf ftr="0"/>
  <p:notesStyle>
    <a:lvl1pPr marL="285750" indent="-285750" algn="l" defTabSz="914400" rtl="0" eaLnBrk="1" latinLnBrk="0" hangingPunct="1">
      <a:buClr>
        <a:schemeClr val="tx2"/>
      </a:buClr>
      <a:buSzPct val="95000"/>
      <a:buFont typeface="Wingdings" pitchFamily="2" charset="2"/>
      <a:buChar char="n"/>
      <a:defRPr lang="de-DE" sz="1700" b="0" kern="1200" dirty="0" smtClean="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628650" indent="-171450" algn="l" defTabSz="914400" rtl="0" eaLnBrk="1" latinLnBrk="0" hangingPunct="1">
      <a:buClr>
        <a:srgbClr val="C6C7C8"/>
      </a:buClr>
      <a:buSzPct val="95000"/>
      <a:buFont typeface="Wingdings" pitchFamily="2" charset="2"/>
      <a:buChar char="n"/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1085850" indent="-171450" algn="l" defTabSz="914400" rtl="0" eaLnBrk="1" latinLnBrk="0" hangingPunct="1">
      <a:buClr>
        <a:srgbClr val="C6C7C8"/>
      </a:buClr>
      <a:buSzPct val="80000"/>
      <a:buFont typeface="Wingdings" pitchFamily="2" charset="2"/>
      <a:buChar char="n"/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543050" indent="-171450" algn="l" defTabSz="914400" rtl="0" eaLnBrk="1" latinLnBrk="0" hangingPunct="1">
      <a:buClr>
        <a:srgbClr val="C6C7C8"/>
      </a:buClr>
      <a:buSzPct val="80000"/>
      <a:buFont typeface="Wingdings" pitchFamily="2" charset="2"/>
      <a:buChar char="n"/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2000250" indent="-171450" algn="l" defTabSz="914400" rtl="0" eaLnBrk="1" latinLnBrk="0" hangingPunct="1">
      <a:buClr>
        <a:srgbClr val="C6C7C8"/>
      </a:buClr>
      <a:buSzPct val="80000"/>
      <a:buFont typeface="Wingdings" pitchFamily="2" charset="2"/>
      <a:buChar char="n"/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de-CH" smtClean="0"/>
              <a:t>COMLEAM Workshop</a:t>
            </a:r>
            <a:endParaRPr lang="de-CH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de-CH" smtClean="0"/>
              <a:t>22./23.11.2016</a:t>
            </a:r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F1662-E304-472D-9055-62419893CD52}" type="slidenum">
              <a:rPr lang="de-CH" smtClean="0"/>
              <a:pPr/>
              <a:t>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222048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F1662-E304-472D-9055-62419893CD52}" type="slidenum">
              <a:rPr lang="de-CH" smtClean="0"/>
              <a:pPr/>
              <a:t>10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644620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F1662-E304-472D-9055-62419893CD52}" type="slidenum">
              <a:rPr lang="de-CH" smtClean="0"/>
              <a:pPr/>
              <a:t>11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537598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F1662-E304-472D-9055-62419893CD52}" type="slidenum">
              <a:rPr lang="de-CH" smtClean="0"/>
              <a:pPr/>
              <a:t>12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477983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F1662-E304-472D-9055-62419893CD52}" type="slidenum">
              <a:rPr lang="de-CH" smtClean="0"/>
              <a:pPr/>
              <a:t>13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085695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11150" y="411163"/>
            <a:ext cx="3646488" cy="20510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F1662-E304-472D-9055-62419893CD52}" type="slidenum">
              <a:rPr lang="de-CH" smtClean="0"/>
              <a:pPr/>
              <a:t>14</a:t>
            </a:fld>
            <a:endParaRPr lang="de-CH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de-CH"/>
              <a:t>22./23.11.2016</a:t>
            </a: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CH"/>
              <a:t>COMLEAM Workshop</a:t>
            </a:r>
          </a:p>
        </p:txBody>
      </p:sp>
    </p:spTree>
    <p:extLst>
      <p:ext uri="{BB962C8B-B14F-4D97-AF65-F5344CB8AC3E}">
        <p14:creationId xmlns:p14="http://schemas.microsoft.com/office/powerpoint/2010/main" val="41145207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F1662-E304-472D-9055-62419893CD52}" type="slidenum">
              <a:rPr lang="de-CH" smtClean="0"/>
              <a:pPr/>
              <a:t>15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4312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F1662-E304-472D-9055-62419893CD52}" type="slidenum">
              <a:rPr lang="de-CH" smtClean="0"/>
              <a:pPr/>
              <a:t>16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002930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F1662-E304-472D-9055-62419893CD52}" type="slidenum">
              <a:rPr lang="de-CH" smtClean="0"/>
              <a:pPr/>
              <a:t>17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413396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F1662-E304-472D-9055-62419893CD52}" type="slidenum">
              <a:rPr lang="de-CH" smtClean="0"/>
              <a:pPr/>
              <a:t>18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727918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11150" y="411163"/>
            <a:ext cx="3646488" cy="20510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F1662-E304-472D-9055-62419893CD52}" type="slidenum">
              <a:rPr lang="de-CH" smtClean="0"/>
              <a:pPr/>
              <a:t>19</a:t>
            </a:fld>
            <a:endParaRPr lang="de-CH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de-CH"/>
              <a:t>22./23.11.2016</a:t>
            </a: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CH"/>
              <a:t>COMLEAM Workshop</a:t>
            </a:r>
          </a:p>
        </p:txBody>
      </p:sp>
    </p:spTree>
    <p:extLst>
      <p:ext uri="{BB962C8B-B14F-4D97-AF65-F5344CB8AC3E}">
        <p14:creationId xmlns:p14="http://schemas.microsoft.com/office/powerpoint/2010/main" val="11986410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11150" y="411163"/>
            <a:ext cx="3646488" cy="20510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F1662-E304-472D-9055-62419893CD52}" type="slidenum">
              <a:rPr lang="de-CH" smtClean="0"/>
              <a:pPr/>
              <a:t>2</a:t>
            </a:fld>
            <a:endParaRPr lang="de-CH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de-CH"/>
              <a:t>22./23.11.2016</a:t>
            </a: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CH"/>
              <a:t>COMLEAM Workshop</a:t>
            </a:r>
          </a:p>
        </p:txBody>
      </p:sp>
    </p:spTree>
    <p:extLst>
      <p:ext uri="{BB962C8B-B14F-4D97-AF65-F5344CB8AC3E}">
        <p14:creationId xmlns:p14="http://schemas.microsoft.com/office/powerpoint/2010/main" val="13460766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F1662-E304-472D-9055-62419893CD52}" type="slidenum">
              <a:rPr lang="de-CH" smtClean="0"/>
              <a:pPr/>
              <a:t>20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695175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F1662-E304-472D-9055-62419893CD52}" type="slidenum">
              <a:rPr lang="de-CH" smtClean="0"/>
              <a:pPr/>
              <a:t>21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220895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de-CH" smtClean="0"/>
              <a:t>COMLEAM Workshop</a:t>
            </a:r>
            <a:endParaRPr lang="de-CH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de-CH" smtClean="0"/>
              <a:t>22./23.11.2016</a:t>
            </a:r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F1662-E304-472D-9055-62419893CD52}" type="slidenum">
              <a:rPr lang="de-CH" smtClean="0"/>
              <a:pPr/>
              <a:t>22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508915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11150" y="411163"/>
            <a:ext cx="3646488" cy="20510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F1662-E304-472D-9055-62419893CD52}" type="slidenum">
              <a:rPr lang="de-CH" smtClean="0"/>
              <a:pPr/>
              <a:t>23</a:t>
            </a:fld>
            <a:endParaRPr lang="de-CH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de-CH"/>
              <a:t>22./23.11.2016</a:t>
            </a: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CH"/>
              <a:t>COMLEAM Workshop</a:t>
            </a:r>
          </a:p>
        </p:txBody>
      </p:sp>
    </p:spTree>
    <p:extLst>
      <p:ext uri="{BB962C8B-B14F-4D97-AF65-F5344CB8AC3E}">
        <p14:creationId xmlns:p14="http://schemas.microsoft.com/office/powerpoint/2010/main" val="7748560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F1662-E304-472D-9055-62419893CD52}" type="slidenum">
              <a:rPr lang="de-CH" smtClean="0"/>
              <a:pPr/>
              <a:t>24</a:t>
            </a:fld>
            <a:endParaRPr lang="de-CH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de-CH"/>
              <a:t>22./23.11.2016</a:t>
            </a: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CH"/>
              <a:t>COMLEAM Workshop</a:t>
            </a:r>
          </a:p>
        </p:txBody>
      </p:sp>
    </p:spTree>
    <p:extLst>
      <p:ext uri="{BB962C8B-B14F-4D97-AF65-F5344CB8AC3E}">
        <p14:creationId xmlns:p14="http://schemas.microsoft.com/office/powerpoint/2010/main" val="40202653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F1662-E304-472D-9055-62419893CD52}" type="slidenum">
              <a:rPr lang="de-CH" smtClean="0"/>
              <a:pPr/>
              <a:t>25</a:t>
            </a:fld>
            <a:endParaRPr lang="de-CH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de-CH"/>
              <a:t>22./23.11.2016</a:t>
            </a: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CH"/>
              <a:t>COMLEAM Workshop</a:t>
            </a:r>
          </a:p>
        </p:txBody>
      </p:sp>
    </p:spTree>
    <p:extLst>
      <p:ext uri="{BB962C8B-B14F-4D97-AF65-F5344CB8AC3E}">
        <p14:creationId xmlns:p14="http://schemas.microsoft.com/office/powerpoint/2010/main" val="19290314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F1662-E304-472D-9055-62419893CD52}" type="slidenum">
              <a:rPr lang="de-CH" smtClean="0"/>
              <a:pPr/>
              <a:t>26</a:t>
            </a:fld>
            <a:endParaRPr lang="de-CH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de-CH"/>
              <a:t>22./23.11.2016</a:t>
            </a: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CH"/>
              <a:t>COMLEAM Workshop</a:t>
            </a:r>
          </a:p>
        </p:txBody>
      </p:sp>
    </p:spTree>
    <p:extLst>
      <p:ext uri="{BB962C8B-B14F-4D97-AF65-F5344CB8AC3E}">
        <p14:creationId xmlns:p14="http://schemas.microsoft.com/office/powerpoint/2010/main" val="414047194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F1662-E304-472D-9055-62419893CD52}" type="slidenum">
              <a:rPr lang="de-CH" smtClean="0"/>
              <a:pPr/>
              <a:t>27</a:t>
            </a:fld>
            <a:endParaRPr lang="de-CH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de-CH"/>
              <a:t>22./23.11.2016</a:t>
            </a: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CH"/>
              <a:t>COMLEAM Workshop</a:t>
            </a:r>
          </a:p>
        </p:txBody>
      </p:sp>
    </p:spTree>
    <p:extLst>
      <p:ext uri="{BB962C8B-B14F-4D97-AF65-F5344CB8AC3E}">
        <p14:creationId xmlns:p14="http://schemas.microsoft.com/office/powerpoint/2010/main" val="275374033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F1662-E304-472D-9055-62419893CD52}" type="slidenum">
              <a:rPr lang="de-CH" smtClean="0"/>
              <a:pPr/>
              <a:t>28</a:t>
            </a:fld>
            <a:endParaRPr lang="de-CH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de-CH"/>
              <a:t>22./23.11.2016</a:t>
            </a: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CH"/>
              <a:t>COMLEAM Workshop</a:t>
            </a:r>
          </a:p>
        </p:txBody>
      </p:sp>
    </p:spTree>
    <p:extLst>
      <p:ext uri="{BB962C8B-B14F-4D97-AF65-F5344CB8AC3E}">
        <p14:creationId xmlns:p14="http://schemas.microsoft.com/office/powerpoint/2010/main" val="219309019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F1662-E304-472D-9055-62419893CD52}" type="slidenum">
              <a:rPr lang="de-CH" smtClean="0"/>
              <a:pPr/>
              <a:t>29</a:t>
            </a:fld>
            <a:endParaRPr lang="de-CH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de-CH"/>
              <a:t>22./23.11.2016</a:t>
            </a: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CH"/>
              <a:t>COMLEAM Workshop</a:t>
            </a:r>
          </a:p>
        </p:txBody>
      </p:sp>
    </p:spTree>
    <p:extLst>
      <p:ext uri="{BB962C8B-B14F-4D97-AF65-F5344CB8AC3E}">
        <p14:creationId xmlns:p14="http://schemas.microsoft.com/office/powerpoint/2010/main" val="39118873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11150" y="411163"/>
            <a:ext cx="3646488" cy="20510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F1662-E304-472D-9055-62419893CD52}" type="slidenum">
              <a:rPr lang="de-CH" smtClean="0"/>
              <a:pPr/>
              <a:t>3</a:t>
            </a:fld>
            <a:endParaRPr lang="de-CH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de-CH"/>
              <a:t>22./23.11.2016</a:t>
            </a: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CH"/>
              <a:t>COMLEAM Workshop</a:t>
            </a:r>
          </a:p>
        </p:txBody>
      </p:sp>
    </p:spTree>
    <p:extLst>
      <p:ext uri="{BB962C8B-B14F-4D97-AF65-F5344CB8AC3E}">
        <p14:creationId xmlns:p14="http://schemas.microsoft.com/office/powerpoint/2010/main" val="288059648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F1662-E304-472D-9055-62419893CD52}" type="slidenum">
              <a:rPr lang="de-CH" smtClean="0"/>
              <a:pPr/>
              <a:t>30</a:t>
            </a:fld>
            <a:endParaRPr lang="de-CH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de-CH"/>
              <a:t>22./23.11.2016</a:t>
            </a: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CH"/>
              <a:t>COMLEAM Workshop</a:t>
            </a:r>
          </a:p>
        </p:txBody>
      </p:sp>
    </p:spTree>
    <p:extLst>
      <p:ext uri="{BB962C8B-B14F-4D97-AF65-F5344CB8AC3E}">
        <p14:creationId xmlns:p14="http://schemas.microsoft.com/office/powerpoint/2010/main" val="409789570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F1662-E304-472D-9055-62419893CD52}" type="slidenum">
              <a:rPr lang="de-CH" smtClean="0">
                <a:solidFill>
                  <a:prstClr val="black"/>
                </a:solidFill>
              </a:rPr>
              <a:pPr/>
              <a:t>31</a:t>
            </a:fld>
            <a:endParaRPr lang="de-C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88971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11150" y="411163"/>
            <a:ext cx="3646488" cy="20510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F1662-E304-472D-9055-62419893CD52}" type="slidenum">
              <a:rPr lang="de-CH" smtClean="0"/>
              <a:pPr/>
              <a:t>32</a:t>
            </a:fld>
            <a:endParaRPr lang="de-CH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de-CH"/>
              <a:t>22./23.11.2016</a:t>
            </a: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CH"/>
              <a:t>COMLEAM Workshop</a:t>
            </a:r>
          </a:p>
        </p:txBody>
      </p:sp>
    </p:spTree>
    <p:extLst>
      <p:ext uri="{BB962C8B-B14F-4D97-AF65-F5344CB8AC3E}">
        <p14:creationId xmlns:p14="http://schemas.microsoft.com/office/powerpoint/2010/main" val="163908875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F1662-E304-472D-9055-62419893CD52}" type="slidenum">
              <a:rPr lang="de-CH" smtClean="0"/>
              <a:pPr/>
              <a:t>33</a:t>
            </a:fld>
            <a:endParaRPr lang="de-CH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de-CH"/>
              <a:t>22./23.11.2016</a:t>
            </a: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CH"/>
              <a:t>COMLEAM Workshop</a:t>
            </a:r>
          </a:p>
        </p:txBody>
      </p:sp>
    </p:spTree>
    <p:extLst>
      <p:ext uri="{BB962C8B-B14F-4D97-AF65-F5344CB8AC3E}">
        <p14:creationId xmlns:p14="http://schemas.microsoft.com/office/powerpoint/2010/main" val="241314191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11150" y="411163"/>
            <a:ext cx="3646488" cy="20510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F1662-E304-472D-9055-62419893CD52}" type="slidenum">
              <a:rPr lang="de-CH" smtClean="0"/>
              <a:pPr/>
              <a:t>34</a:t>
            </a:fld>
            <a:endParaRPr lang="de-CH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de-CH"/>
              <a:t>22./23.11.2016</a:t>
            </a: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CH"/>
              <a:t>COMLEAM Workshop</a:t>
            </a:r>
          </a:p>
        </p:txBody>
      </p:sp>
    </p:spTree>
    <p:extLst>
      <p:ext uri="{BB962C8B-B14F-4D97-AF65-F5344CB8AC3E}">
        <p14:creationId xmlns:p14="http://schemas.microsoft.com/office/powerpoint/2010/main" val="333911289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11150" y="411163"/>
            <a:ext cx="3646488" cy="20510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F1662-E304-472D-9055-62419893CD52}" type="slidenum">
              <a:rPr lang="de-CH" smtClean="0"/>
              <a:pPr/>
              <a:t>35</a:t>
            </a:fld>
            <a:endParaRPr lang="de-CH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de-CH"/>
              <a:t>22./23.11.2016</a:t>
            </a: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CH"/>
              <a:t>COMLEAM Workshop</a:t>
            </a:r>
          </a:p>
        </p:txBody>
      </p:sp>
    </p:spTree>
    <p:extLst>
      <p:ext uri="{BB962C8B-B14F-4D97-AF65-F5344CB8AC3E}">
        <p14:creationId xmlns:p14="http://schemas.microsoft.com/office/powerpoint/2010/main" val="181747332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de-CH" smtClean="0"/>
              <a:t>COMLEAM Workshop</a:t>
            </a:r>
            <a:endParaRPr lang="de-CH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de-CH" smtClean="0"/>
              <a:t>22./23.11.2016</a:t>
            </a:r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F1662-E304-472D-9055-62419893CD52}" type="slidenum">
              <a:rPr lang="de-CH" smtClean="0"/>
              <a:pPr/>
              <a:t>36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2891091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de-CH" smtClean="0"/>
              <a:t>COMLEAM Workshop</a:t>
            </a:r>
            <a:endParaRPr lang="de-CH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de-CH" smtClean="0"/>
              <a:t>22./23.11.2016</a:t>
            </a:r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F1662-E304-472D-9055-62419893CD52}" type="slidenum">
              <a:rPr lang="de-CH" smtClean="0"/>
              <a:pPr/>
              <a:t>37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8983825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de-CH" smtClean="0"/>
              <a:t>COMLEAM Workshop</a:t>
            </a:r>
            <a:endParaRPr lang="de-CH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de-CH" smtClean="0"/>
              <a:t>22./23.11.2016</a:t>
            </a:r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F1662-E304-472D-9055-62419893CD52}" type="slidenum">
              <a:rPr lang="de-CH" smtClean="0"/>
              <a:pPr/>
              <a:t>38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6077285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de-CH" smtClean="0"/>
              <a:t>COMLEAM Workshop</a:t>
            </a:r>
            <a:endParaRPr lang="de-CH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de-CH" smtClean="0"/>
              <a:t>22./23.11.2016</a:t>
            </a:r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F1662-E304-472D-9055-62419893CD52}" type="slidenum">
              <a:rPr lang="de-CH" smtClean="0"/>
              <a:pPr/>
              <a:t>39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767398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F1662-E304-472D-9055-62419893CD52}" type="slidenum">
              <a:rPr lang="de-CH" smtClean="0"/>
              <a:pPr/>
              <a:t>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8831558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de-CH" smtClean="0"/>
              <a:t>COMLEAM Workshop</a:t>
            </a:r>
            <a:endParaRPr lang="de-CH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de-CH" smtClean="0"/>
              <a:t>22./23.11.2016</a:t>
            </a:r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F1662-E304-472D-9055-62419893CD52}" type="slidenum">
              <a:rPr lang="de-CH" smtClean="0"/>
              <a:pPr/>
              <a:t>40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8790566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de-CH" smtClean="0"/>
              <a:t>COMLEAM Workshop</a:t>
            </a:r>
            <a:endParaRPr lang="de-CH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de-CH" smtClean="0"/>
              <a:t>22./23.11.2016</a:t>
            </a:r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F1662-E304-472D-9055-62419893CD52}" type="slidenum">
              <a:rPr lang="de-CH" smtClean="0"/>
              <a:pPr/>
              <a:t>41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2947747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de-CH" smtClean="0"/>
              <a:t>COMLEAM Workshop</a:t>
            </a:r>
            <a:endParaRPr lang="de-CH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de-CH" smtClean="0"/>
              <a:t>22./23.11.2016</a:t>
            </a:r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F1662-E304-472D-9055-62419893CD52}" type="slidenum">
              <a:rPr lang="de-CH" smtClean="0"/>
              <a:pPr/>
              <a:t>42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5607631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de-CH" smtClean="0"/>
              <a:t>COMLEAM Workshop</a:t>
            </a:r>
            <a:endParaRPr lang="de-CH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de-CH" smtClean="0"/>
              <a:t>22./23.11.2016</a:t>
            </a:r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F1662-E304-472D-9055-62419893CD52}" type="slidenum">
              <a:rPr lang="de-CH" smtClean="0"/>
              <a:pPr/>
              <a:t>43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5606094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de-CH" smtClean="0"/>
              <a:t>COMLEAM Workshop</a:t>
            </a:r>
            <a:endParaRPr lang="de-CH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de-CH" smtClean="0"/>
              <a:t>22./23.11.2016</a:t>
            </a:r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F1662-E304-472D-9055-62419893CD52}" type="slidenum">
              <a:rPr lang="de-CH" smtClean="0"/>
              <a:pPr/>
              <a:t>44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5048167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de-CH" smtClean="0"/>
              <a:t>COMLEAM Workshop</a:t>
            </a:r>
            <a:endParaRPr lang="de-CH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de-CH" smtClean="0"/>
              <a:t>22./23.11.2016</a:t>
            </a:r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F1662-E304-472D-9055-62419893CD52}" type="slidenum">
              <a:rPr lang="de-CH" smtClean="0"/>
              <a:pPr/>
              <a:t>45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044586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de-CH" smtClean="0"/>
              <a:t>COMLEAM Workshop</a:t>
            </a:r>
            <a:endParaRPr lang="de-CH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de-CH" smtClean="0"/>
              <a:t>22./23.11.2016</a:t>
            </a:r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F1662-E304-472D-9055-62419893CD52}" type="slidenum">
              <a:rPr lang="de-CH" smtClean="0"/>
              <a:pPr/>
              <a:t>46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0799918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de-CH" smtClean="0"/>
              <a:t>COMLEAM Workshop</a:t>
            </a:r>
            <a:endParaRPr lang="de-CH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de-CH" smtClean="0"/>
              <a:t>22./23.11.2016</a:t>
            </a:r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F1662-E304-472D-9055-62419893CD52}" type="slidenum">
              <a:rPr lang="de-CH" smtClean="0"/>
              <a:pPr/>
              <a:t>47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0558752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de-CH" smtClean="0"/>
              <a:t>COMLEAM Workshop</a:t>
            </a:r>
            <a:endParaRPr lang="de-CH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de-CH" smtClean="0"/>
              <a:t>22./23.11.2016</a:t>
            </a:r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F1662-E304-472D-9055-62419893CD52}" type="slidenum">
              <a:rPr lang="de-CH" smtClean="0"/>
              <a:pPr/>
              <a:t>48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6886083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de-CH" smtClean="0"/>
              <a:t>COMLEAM Workshop</a:t>
            </a:r>
            <a:endParaRPr lang="de-CH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de-CH" smtClean="0"/>
              <a:t>22./23.11.2016</a:t>
            </a:r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F1662-E304-472D-9055-62419893CD52}" type="slidenum">
              <a:rPr lang="de-CH" smtClean="0"/>
              <a:pPr/>
              <a:t>49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647276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F1662-E304-472D-9055-62419893CD52}" type="slidenum">
              <a:rPr lang="de-CH" smtClean="0"/>
              <a:pPr/>
              <a:t>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357302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de-CH" smtClean="0"/>
              <a:t>COMLEAM Workshop</a:t>
            </a:r>
            <a:endParaRPr lang="de-CH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de-CH" smtClean="0"/>
              <a:t>22./23.11.2016</a:t>
            </a:r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F1662-E304-472D-9055-62419893CD52}" type="slidenum">
              <a:rPr lang="de-CH" smtClean="0"/>
              <a:pPr/>
              <a:t>50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2062924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de-CH" smtClean="0"/>
              <a:t>COMLEAM Workshop</a:t>
            </a:r>
            <a:endParaRPr lang="de-CH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de-CH" smtClean="0"/>
              <a:t>22./23.11.2016</a:t>
            </a:r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F1662-E304-472D-9055-62419893CD52}" type="slidenum">
              <a:rPr lang="de-CH" smtClean="0"/>
              <a:pPr/>
              <a:t>51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5564684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de-CH" smtClean="0"/>
              <a:t>COMLEAM Workshop</a:t>
            </a:r>
            <a:endParaRPr lang="de-CH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de-CH" smtClean="0"/>
              <a:t>22./23.11.2016</a:t>
            </a:r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F1662-E304-472D-9055-62419893CD52}" type="slidenum">
              <a:rPr lang="de-CH" smtClean="0"/>
              <a:pPr/>
              <a:t>52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4341895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de-CH" smtClean="0"/>
              <a:t>COMLEAM Workshop</a:t>
            </a:r>
            <a:endParaRPr lang="de-CH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de-CH" smtClean="0"/>
              <a:t>22./23.11.2016</a:t>
            </a:r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F1662-E304-472D-9055-62419893CD52}" type="slidenum">
              <a:rPr lang="de-CH" smtClean="0"/>
              <a:pPr/>
              <a:t>53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6200501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de-CH" smtClean="0"/>
              <a:t>COMLEAM Workshop</a:t>
            </a:r>
            <a:endParaRPr lang="de-CH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de-CH" smtClean="0"/>
              <a:t>22./23.11.2016</a:t>
            </a:r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F1662-E304-472D-9055-62419893CD52}" type="slidenum">
              <a:rPr lang="de-CH" smtClean="0"/>
              <a:pPr/>
              <a:t>54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9459873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de-CH" smtClean="0"/>
              <a:t>COMLEAM Workshop</a:t>
            </a:r>
            <a:endParaRPr lang="de-CH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de-CH" smtClean="0"/>
              <a:t>22./23.11.2016</a:t>
            </a:r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F1662-E304-472D-9055-62419893CD52}" type="slidenum">
              <a:rPr lang="de-CH" smtClean="0"/>
              <a:pPr/>
              <a:t>55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0792883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de-CH" smtClean="0"/>
              <a:t>COMLEAM Workshop</a:t>
            </a:r>
            <a:endParaRPr lang="de-CH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de-CH" smtClean="0"/>
              <a:t>22./23.11.2016</a:t>
            </a:r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F1662-E304-472D-9055-62419893CD52}" type="slidenum">
              <a:rPr lang="de-CH" smtClean="0"/>
              <a:pPr/>
              <a:t>56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007227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F1662-E304-472D-9055-62419893CD52}" type="slidenum">
              <a:rPr lang="de-CH" smtClean="0"/>
              <a:pPr/>
              <a:t>57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665602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F1662-E304-472D-9055-62419893CD52}" type="slidenum">
              <a:rPr lang="de-CH" smtClean="0"/>
              <a:pPr/>
              <a:t>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032278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F1662-E304-472D-9055-62419893CD52}" type="slidenum">
              <a:rPr lang="de-CH" smtClean="0"/>
              <a:pPr/>
              <a:t>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219227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11150" y="411163"/>
            <a:ext cx="3646488" cy="20510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F1662-E304-472D-9055-62419893CD52}" type="slidenum">
              <a:rPr lang="de-CH" smtClean="0"/>
              <a:pPr/>
              <a:t>8</a:t>
            </a:fld>
            <a:endParaRPr lang="de-CH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de-CH"/>
              <a:t>22./23.11.2016</a:t>
            </a: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CH"/>
              <a:t>COMLEAM Workshop</a:t>
            </a:r>
          </a:p>
        </p:txBody>
      </p:sp>
    </p:spTree>
    <p:extLst>
      <p:ext uri="{BB962C8B-B14F-4D97-AF65-F5344CB8AC3E}">
        <p14:creationId xmlns:p14="http://schemas.microsoft.com/office/powerpoint/2010/main" val="14991232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F1662-E304-472D-9055-62419893CD52}" type="slidenum">
              <a:rPr lang="de-CH" smtClean="0"/>
              <a:pPr/>
              <a:t>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856849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318"/>
            <a:ext cx="12192000" cy="706090"/>
          </a:xfrm>
        </p:spPr>
        <p:txBody>
          <a:bodyPr/>
          <a:lstStyle>
            <a:lvl1pPr marL="738188" indent="0">
              <a:defRPr/>
            </a:lvl1pPr>
          </a:lstStyle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9" name="Inhaltsplatzhalter 8"/>
          <p:cNvSpPr>
            <a:spLocks noGrp="1"/>
          </p:cNvSpPr>
          <p:nvPr>
            <p:ph sz="quarter" idx="13"/>
          </p:nvPr>
        </p:nvSpPr>
        <p:spPr>
          <a:xfrm>
            <a:off x="479376" y="1166813"/>
            <a:ext cx="10943167" cy="4824412"/>
          </a:xfrm>
        </p:spPr>
        <p:txBody>
          <a:bodyPr>
            <a:noAutofit/>
          </a:bodyPr>
          <a:lstStyle>
            <a:lvl1pPr marL="538163" indent="-273600">
              <a:spcAft>
                <a:spcPts val="800"/>
              </a:spcAft>
              <a:defRPr/>
            </a:lvl1pPr>
            <a:lvl2pPr marL="803275" indent="-273600">
              <a:spcAft>
                <a:spcPts val="600"/>
              </a:spcAft>
              <a:defRPr/>
            </a:lvl2pPr>
            <a:lvl3pPr marL="1074738" indent="-273600">
              <a:spcAft>
                <a:spcPts val="400"/>
              </a:spcAft>
              <a:tabLst/>
              <a:defRPr/>
            </a:lvl3pPr>
            <a:lvl4pPr marL="1341438" indent="-273600">
              <a:spcAft>
                <a:spcPts val="400"/>
              </a:spcAft>
              <a:defRPr/>
            </a:lvl4pPr>
            <a:lvl5pPr marL="1616075" indent="-274638">
              <a:spcAft>
                <a:spcPts val="400"/>
              </a:spcAft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cxnSp>
        <p:nvCxnSpPr>
          <p:cNvPr id="13" name="Gerade Verbindung 12"/>
          <p:cNvCxnSpPr/>
          <p:nvPr userDrawn="1"/>
        </p:nvCxnSpPr>
        <p:spPr>
          <a:xfrm>
            <a:off x="0" y="6073864"/>
            <a:ext cx="1219131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352331" y="6488062"/>
            <a:ext cx="5482795" cy="2533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Burkhardt et al., online, 3 May 2021</a:t>
            </a:r>
            <a:endParaRPr lang="de-CH" dirty="0"/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3362517" y="6355040"/>
            <a:ext cx="5453863" cy="1152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fld id="{6CB3B594-2801-4864-9089-E42463258A4B}" type="slidenum">
              <a:rPr lang="de-CH" smtClean="0"/>
              <a:pPr/>
              <a:t>‹#›</a:t>
            </a:fld>
            <a:endParaRPr lang="de-CH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1" y="6237312"/>
            <a:ext cx="1356338" cy="442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159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Zwischen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24419" y="430372"/>
            <a:ext cx="7685616" cy="3744586"/>
          </a:xfrm>
          <a:solidFill>
            <a:schemeClr val="accent1">
              <a:alpha val="87000"/>
            </a:schemeClr>
          </a:solidFill>
        </p:spPr>
        <p:txBody>
          <a:bodyPr anchor="t">
            <a:noAutofit/>
          </a:bodyPr>
          <a:lstStyle>
            <a:lvl1pPr marL="450850" indent="0">
              <a:defRPr/>
            </a:lvl1pPr>
          </a:lstStyle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24419" y="4174958"/>
            <a:ext cx="7685616" cy="1528358"/>
          </a:xfrm>
          <a:solidFill>
            <a:schemeClr val="accent1">
              <a:alpha val="87000"/>
            </a:schemeClr>
          </a:solidFill>
        </p:spPr>
        <p:txBody>
          <a:bodyPr lIns="79200" tIns="172800">
            <a:noAutofit/>
          </a:bodyPr>
          <a:lstStyle>
            <a:lvl1pPr marL="444500" indent="0" algn="l">
              <a:spcAft>
                <a:spcPts val="0"/>
              </a:spcAft>
              <a:buNone/>
              <a:defRPr sz="15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2808158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744538" indent="0">
              <a:defRPr/>
            </a:lvl1pPr>
          </a:lstStyle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352331" y="6488062"/>
            <a:ext cx="5482795" cy="2533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Burkhardt et al., online, 3 May 2021</a:t>
            </a:r>
            <a:endParaRPr lang="de-CH" dirty="0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3362517" y="6355040"/>
            <a:ext cx="5453863" cy="1152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fld id="{6CB3B594-2801-4864-9089-E42463258A4B}" type="slidenum">
              <a:rPr lang="de-CH" smtClean="0"/>
              <a:pPr/>
              <a:t>‹#›</a:t>
            </a:fld>
            <a:endParaRPr lang="de-CH"/>
          </a:p>
        </p:txBody>
      </p:sp>
      <p:cxnSp>
        <p:nvCxnSpPr>
          <p:cNvPr id="9" name="Gerade Verbindung 8"/>
          <p:cNvCxnSpPr/>
          <p:nvPr userDrawn="1"/>
        </p:nvCxnSpPr>
        <p:spPr>
          <a:xfrm>
            <a:off x="-48683" y="6073864"/>
            <a:ext cx="12240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Bildplatzhalter 4"/>
          <p:cNvSpPr>
            <a:spLocks noGrp="1"/>
          </p:cNvSpPr>
          <p:nvPr>
            <p:ph type="pic" sz="quarter" idx="14"/>
          </p:nvPr>
        </p:nvSpPr>
        <p:spPr>
          <a:xfrm>
            <a:off x="8919634" y="1"/>
            <a:ext cx="3272367" cy="706438"/>
          </a:xfrm>
        </p:spPr>
        <p:txBody>
          <a:bodyPr/>
          <a:lstStyle>
            <a:lvl1pPr marL="264563" indent="0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CH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1" y="6237312"/>
            <a:ext cx="1356338" cy="442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4057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318"/>
            <a:ext cx="12192000" cy="706090"/>
          </a:xfrm>
        </p:spPr>
        <p:txBody>
          <a:bodyPr/>
          <a:lstStyle>
            <a:lvl1pPr marL="738188" indent="0">
              <a:defRPr/>
            </a:lvl1pPr>
          </a:lstStyle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9" name="Inhaltsplatzhalter 8"/>
          <p:cNvSpPr>
            <a:spLocks noGrp="1"/>
          </p:cNvSpPr>
          <p:nvPr>
            <p:ph sz="quarter" idx="13"/>
          </p:nvPr>
        </p:nvSpPr>
        <p:spPr>
          <a:xfrm>
            <a:off x="479376" y="1166813"/>
            <a:ext cx="10943167" cy="4824412"/>
          </a:xfrm>
        </p:spPr>
        <p:txBody>
          <a:bodyPr>
            <a:noAutofit/>
          </a:bodyPr>
          <a:lstStyle>
            <a:lvl1pPr marL="538163" indent="-273600">
              <a:spcAft>
                <a:spcPts val="800"/>
              </a:spcAft>
              <a:defRPr/>
            </a:lvl1pPr>
            <a:lvl2pPr marL="803275" indent="-273600">
              <a:spcAft>
                <a:spcPts val="600"/>
              </a:spcAft>
              <a:defRPr/>
            </a:lvl2pPr>
            <a:lvl3pPr marL="1074738" indent="-273600">
              <a:spcAft>
                <a:spcPts val="400"/>
              </a:spcAft>
              <a:tabLst/>
              <a:defRPr/>
            </a:lvl3pPr>
            <a:lvl4pPr marL="1341438" indent="-273600">
              <a:spcAft>
                <a:spcPts val="400"/>
              </a:spcAft>
              <a:defRPr/>
            </a:lvl4pPr>
            <a:lvl5pPr marL="1616075" indent="-274638">
              <a:spcAft>
                <a:spcPts val="400"/>
              </a:spcAft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cxnSp>
        <p:nvCxnSpPr>
          <p:cNvPr id="13" name="Gerade Verbindung 12"/>
          <p:cNvCxnSpPr/>
          <p:nvPr userDrawn="1"/>
        </p:nvCxnSpPr>
        <p:spPr>
          <a:xfrm>
            <a:off x="-48683" y="6073864"/>
            <a:ext cx="12240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352331" y="6488062"/>
            <a:ext cx="5482795" cy="2533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Burkhardt et al., online, 3 May 2021</a:t>
            </a:r>
            <a:endParaRPr lang="de-CH" dirty="0"/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3362517" y="6355040"/>
            <a:ext cx="5453863" cy="1152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fld id="{6CB3B594-2801-4864-9089-E42463258A4B}" type="slidenum">
              <a:rPr lang="de-CH" smtClean="0"/>
              <a:pPr/>
              <a:t>‹#›</a:t>
            </a:fld>
            <a:endParaRPr lang="de-CH"/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4"/>
          </p:nvPr>
        </p:nvSpPr>
        <p:spPr>
          <a:xfrm>
            <a:off x="8919634" y="1"/>
            <a:ext cx="3272367" cy="706438"/>
          </a:xfrm>
        </p:spPr>
        <p:txBody>
          <a:bodyPr/>
          <a:lstStyle>
            <a:lvl1pPr marL="264563" indent="0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CH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1" y="6237312"/>
            <a:ext cx="1356338" cy="442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1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318"/>
            <a:ext cx="12192000" cy="706090"/>
          </a:xfrm>
        </p:spPr>
        <p:txBody>
          <a:bodyPr/>
          <a:lstStyle>
            <a:lvl1pPr marL="738188" indent="0">
              <a:defRPr/>
            </a:lvl1pPr>
          </a:lstStyle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9" name="Inhaltsplatzhalter 8"/>
          <p:cNvSpPr>
            <a:spLocks noGrp="1"/>
          </p:cNvSpPr>
          <p:nvPr>
            <p:ph sz="quarter" idx="13"/>
          </p:nvPr>
        </p:nvSpPr>
        <p:spPr>
          <a:xfrm>
            <a:off x="479376" y="1166813"/>
            <a:ext cx="10943167" cy="4824412"/>
          </a:xfrm>
        </p:spPr>
        <p:txBody>
          <a:bodyPr>
            <a:noAutofit/>
          </a:bodyPr>
          <a:lstStyle>
            <a:lvl1pPr marL="538163" indent="-273600">
              <a:spcAft>
                <a:spcPts val="800"/>
              </a:spcAft>
              <a:defRPr/>
            </a:lvl1pPr>
            <a:lvl2pPr marL="803275" indent="-273600">
              <a:spcAft>
                <a:spcPts val="600"/>
              </a:spcAft>
              <a:defRPr/>
            </a:lvl2pPr>
            <a:lvl3pPr marL="1074738" indent="-273600">
              <a:spcAft>
                <a:spcPts val="400"/>
              </a:spcAft>
              <a:tabLst/>
              <a:defRPr/>
            </a:lvl3pPr>
            <a:lvl4pPr marL="1341438" indent="-273600">
              <a:spcAft>
                <a:spcPts val="400"/>
              </a:spcAft>
              <a:defRPr/>
            </a:lvl4pPr>
            <a:lvl5pPr marL="1616075" indent="-274638">
              <a:spcAft>
                <a:spcPts val="400"/>
              </a:spcAft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cxnSp>
        <p:nvCxnSpPr>
          <p:cNvPr id="13" name="Gerade Verbindung 12"/>
          <p:cNvCxnSpPr/>
          <p:nvPr userDrawn="1"/>
        </p:nvCxnSpPr>
        <p:spPr>
          <a:xfrm>
            <a:off x="-48683" y="6073864"/>
            <a:ext cx="12240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352331" y="6488062"/>
            <a:ext cx="5482795" cy="2533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Burkhardt et al., online, 3 May 2021</a:t>
            </a:r>
            <a:endParaRPr lang="de-CH" dirty="0"/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3362517" y="6355040"/>
            <a:ext cx="5453863" cy="1152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fld id="{6CB3B594-2801-4864-9089-E42463258A4B}" type="slidenum">
              <a:rPr lang="de-CH" smtClean="0"/>
              <a:pPr/>
              <a:t>‹#›</a:t>
            </a:fld>
            <a:endParaRPr lang="de-CH"/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4"/>
          </p:nvPr>
        </p:nvSpPr>
        <p:spPr>
          <a:xfrm>
            <a:off x="8919634" y="1"/>
            <a:ext cx="3272367" cy="706438"/>
          </a:xfrm>
        </p:spPr>
        <p:txBody>
          <a:bodyPr/>
          <a:lstStyle>
            <a:lvl1pPr marL="264563" indent="0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CH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1" y="6237312"/>
            <a:ext cx="1356338" cy="442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683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0" y="318"/>
            <a:ext cx="12192000" cy="70609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324000" rIns="91440" bIns="4572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79376" y="1174656"/>
            <a:ext cx="9975273" cy="48965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marL="812801" lvl="0" indent="-274638" algn="l" defTabSz="914400" rtl="0" eaLnBrk="1" latinLnBrk="0" hangingPunct="1">
              <a:spcBef>
                <a:spcPts val="0"/>
              </a:spcBef>
              <a:spcAft>
                <a:spcPts val="2000"/>
              </a:spcAft>
              <a:buClr>
                <a:schemeClr val="bg2"/>
              </a:buClr>
              <a:buFont typeface="Wingdings" pitchFamily="2" charset="2"/>
              <a:buChar char="n"/>
            </a:pPr>
            <a:endParaRPr lang="de-CH" dirty="0"/>
          </a:p>
        </p:txBody>
      </p:sp>
      <p:cxnSp>
        <p:nvCxnSpPr>
          <p:cNvPr id="4" name="Gerade Verbindung 12"/>
          <p:cNvCxnSpPr/>
          <p:nvPr userDrawn="1"/>
        </p:nvCxnSpPr>
        <p:spPr>
          <a:xfrm>
            <a:off x="0" y="6073864"/>
            <a:ext cx="1219131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9710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7" r:id="rId2"/>
    <p:sldLayoutId id="2147483668" r:id="rId3"/>
    <p:sldLayoutId id="2147483669" r:id="rId4"/>
    <p:sldLayoutId id="2147483670" r:id="rId5"/>
  </p:sldLayoutIdLst>
  <p:hf hdr="0" ftr="0" dt="0"/>
  <p:txStyles>
    <p:titleStyle>
      <a:lvl1pPr marL="738188" indent="0" algn="l" defTabSz="914400" rtl="0" eaLnBrk="1" latinLnBrk="0" hangingPunct="1">
        <a:spcBef>
          <a:spcPct val="0"/>
        </a:spcBef>
        <a:buNone/>
        <a:defRPr sz="2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538163" indent="-273600" algn="l" defTabSz="914400" rtl="0" eaLnBrk="1" latinLnBrk="0" hangingPunct="1">
        <a:spcBef>
          <a:spcPts val="600"/>
        </a:spcBef>
        <a:spcAft>
          <a:spcPts val="800"/>
        </a:spcAft>
        <a:buClr>
          <a:schemeClr val="accent1"/>
        </a:buClr>
        <a:buSzPct val="94000"/>
        <a:buFont typeface="Wingdings" pitchFamily="2" charset="2"/>
        <a:buChar char="n"/>
        <a:tabLst/>
        <a:defRPr sz="17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803275" indent="-273600" algn="l" defTabSz="914400" rtl="0" eaLnBrk="1" latinLnBrk="0" hangingPunct="1">
        <a:spcBef>
          <a:spcPts val="0"/>
        </a:spcBef>
        <a:spcAft>
          <a:spcPts val="600"/>
        </a:spcAft>
        <a:buClr>
          <a:schemeClr val="bg2"/>
        </a:buClr>
        <a:buSzPct val="94000"/>
        <a:buFont typeface="Wingdings" pitchFamily="2" charset="2"/>
        <a:buChar char="n"/>
        <a:tabLst/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1076325" indent="-273050" algn="l" defTabSz="914400" rtl="0" eaLnBrk="1" latinLnBrk="0" hangingPunct="1">
        <a:spcBef>
          <a:spcPts val="0"/>
        </a:spcBef>
        <a:spcAft>
          <a:spcPts val="400"/>
        </a:spcAft>
        <a:buClr>
          <a:schemeClr val="bg2"/>
        </a:buClr>
        <a:buSzPct val="80000"/>
        <a:buFont typeface="Wingdings" pitchFamily="2" charset="2"/>
        <a:buChar char="n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341438" indent="-273600" algn="l" defTabSz="914400" rtl="0" eaLnBrk="1" latinLnBrk="0" hangingPunct="1">
        <a:spcBef>
          <a:spcPts val="0"/>
        </a:spcBef>
        <a:spcAft>
          <a:spcPts val="400"/>
        </a:spcAft>
        <a:buClr>
          <a:schemeClr val="bg2"/>
        </a:buClr>
        <a:buSzPct val="80000"/>
        <a:buFont typeface="Wingdings" pitchFamily="2" charset="2"/>
        <a:buChar char="n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616075" indent="-274638" algn="l" defTabSz="914400" rtl="0" eaLnBrk="1" latinLnBrk="0" hangingPunct="1">
        <a:spcBef>
          <a:spcPts val="0"/>
        </a:spcBef>
        <a:spcAft>
          <a:spcPts val="400"/>
        </a:spcAft>
        <a:buClr>
          <a:schemeClr val="bg2"/>
        </a:buClr>
        <a:buSzPct val="80000"/>
        <a:buFont typeface="Wingdings" pitchFamily="2" charset="2"/>
        <a:buChar char="n"/>
        <a:defRPr lang="de-CH" sz="15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1341437" indent="0" algn="l" defTabSz="914400" rtl="0" eaLnBrk="1" latinLnBrk="0" hangingPunct="1">
        <a:spcBef>
          <a:spcPct val="20000"/>
        </a:spcBef>
        <a:buClr>
          <a:schemeClr val="bg2"/>
        </a:buClr>
        <a:buFont typeface="Wingdings" pitchFamily="2" charset="2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wmf"/><Relationship Id="rId4" Type="http://schemas.openxmlformats.org/officeDocument/2006/relationships/chart" Target="../charts/char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10" Type="http://schemas.openxmlformats.org/officeDocument/2006/relationships/image" Target="../media/image23.jpeg"/><Relationship Id="rId4" Type="http://schemas.openxmlformats.org/officeDocument/2006/relationships/image" Target="../media/image17.emf"/><Relationship Id="rId9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emf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jpe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cobau.ch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mleam.ch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mleam.ch/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mleam.ch/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sw.comleam.com/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nz.de/nachrichten/bergstrasse_artikel,-Bergstrasse-16-Haeuser-in-Altenbacher-Neubaugebiet-geplant-_arid,229891.html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png"/><Relationship Id="rId5" Type="http://schemas.openxmlformats.org/officeDocument/2006/relationships/chart" Target="../charts/chart7.xml"/><Relationship Id="rId4" Type="http://schemas.openxmlformats.org/officeDocument/2006/relationships/image" Target="../media/image8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7.png"/><Relationship Id="rId4" Type="http://schemas.openxmlformats.org/officeDocument/2006/relationships/image" Target="../media/image8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9.png"/><Relationship Id="rId4" Type="http://schemas.openxmlformats.org/officeDocument/2006/relationships/image" Target="../media/image8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0.png"/><Relationship Id="rId4" Type="http://schemas.openxmlformats.org/officeDocument/2006/relationships/image" Target="../media/image8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1.png"/><Relationship Id="rId4" Type="http://schemas.openxmlformats.org/officeDocument/2006/relationships/image" Target="../media/image8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2.png"/><Relationship Id="rId4" Type="http://schemas.openxmlformats.org/officeDocument/2006/relationships/image" Target="../media/image8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3.png"/><Relationship Id="rId4" Type="http://schemas.openxmlformats.org/officeDocument/2006/relationships/image" Target="../media/image8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4.png"/><Relationship Id="rId4" Type="http://schemas.openxmlformats.org/officeDocument/2006/relationships/image" Target="../media/image8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7.png"/><Relationship Id="rId4" Type="http://schemas.openxmlformats.org/officeDocument/2006/relationships/image" Target="../media/image8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4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7" Type="http://schemas.openxmlformats.org/officeDocument/2006/relationships/image" Target="../media/image10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3" y="-1"/>
            <a:ext cx="12211988" cy="6880037"/>
          </a:xfrm>
          <a:prstGeom prst="rect">
            <a:avLst/>
          </a:prstGeom>
        </p:spPr>
      </p:pic>
      <p:sp>
        <p:nvSpPr>
          <p:cNvPr id="6147" name="Titel 1"/>
          <p:cNvSpPr>
            <a:spLocks noGrp="1"/>
          </p:cNvSpPr>
          <p:nvPr>
            <p:ph type="ctrTitle"/>
          </p:nvPr>
        </p:nvSpPr>
        <p:spPr>
          <a:xfrm>
            <a:off x="695400" y="430215"/>
            <a:ext cx="6345164" cy="2638746"/>
          </a:xfrm>
          <a:solidFill>
            <a:schemeClr val="accent1">
              <a:alpha val="87057"/>
            </a:schemeClr>
          </a:solidFill>
        </p:spPr>
        <p:txBody>
          <a:bodyPr vert="horz" wrap="square" lIns="91440" tIns="50400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273050"/>
            <a:r>
              <a:rPr lang="en-US" altLang="de-DE" sz="3200" dirty="0"/>
              <a:t>Modelling biocides release from buildings to the environment using COMLEAM</a:t>
            </a:r>
            <a:endParaRPr lang="en-GB" altLang="de-DE" sz="3200" dirty="0"/>
          </a:p>
        </p:txBody>
      </p:sp>
      <p:sp>
        <p:nvSpPr>
          <p:cNvPr id="4100" name="Untertitel 2"/>
          <p:cNvSpPr>
            <a:spLocks noGrp="1"/>
          </p:cNvSpPr>
          <p:nvPr>
            <p:ph type="subTitle" idx="1"/>
          </p:nvPr>
        </p:nvSpPr>
        <p:spPr>
          <a:xfrm>
            <a:off x="695400" y="3068959"/>
            <a:ext cx="6345164" cy="2658553"/>
          </a:xfrm>
          <a:solidFill>
            <a:srgbClr val="0065A3">
              <a:alpha val="86667"/>
            </a:srgbClr>
          </a:solidFill>
        </p:spPr>
        <p:txBody>
          <a:bodyPr vert="horz" wrap="square" lIns="79200" tIns="14400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60363">
              <a:spcAft>
                <a:spcPct val="0"/>
              </a:spcAft>
              <a:defRPr/>
            </a:pPr>
            <a:r>
              <a:rPr lang="en-GB" sz="2000" dirty="0"/>
              <a:t>Michael Burkhardt*, Mirko </a:t>
            </a:r>
            <a:r>
              <a:rPr lang="en-GB" sz="2000" dirty="0" smtClean="0"/>
              <a:t>Rohr*, </a:t>
            </a:r>
            <a:r>
              <a:rPr lang="en-GB" sz="2000" dirty="0"/>
              <a:t>Michael </a:t>
            </a:r>
            <a:r>
              <a:rPr lang="en-GB" sz="2000" dirty="0" smtClean="0"/>
              <a:t>Patrick*, </a:t>
            </a:r>
            <a:r>
              <a:rPr lang="en-GB" sz="2000" dirty="0"/>
              <a:t>Silvan Gehrig, Olaf Tietje</a:t>
            </a:r>
            <a:br>
              <a:rPr lang="en-GB" sz="2000" dirty="0"/>
            </a:br>
            <a:r>
              <a:rPr lang="en-GB" sz="2000" b="1" dirty="0"/>
              <a:t/>
            </a:r>
            <a:br>
              <a:rPr lang="en-GB" sz="2000" b="1" dirty="0"/>
            </a:br>
            <a:r>
              <a:rPr lang="en-GB" sz="1600" dirty="0"/>
              <a:t>Eastern Switzerland University of Applied Sciences, </a:t>
            </a:r>
            <a:br>
              <a:rPr lang="en-GB" sz="1600" dirty="0"/>
            </a:br>
            <a:r>
              <a:rPr lang="en-GB" sz="1600" dirty="0"/>
              <a:t>*Institute of Environmental and Process Engineering (UMTEC),</a:t>
            </a:r>
            <a:br>
              <a:rPr lang="en-GB" sz="1600" dirty="0"/>
            </a:br>
            <a:r>
              <a:rPr lang="en-GB" sz="1600" dirty="0"/>
              <a:t>8640 Rapperswil, Switzerland</a:t>
            </a:r>
          </a:p>
          <a:p>
            <a:pPr marL="360363">
              <a:spcAft>
                <a:spcPct val="0"/>
              </a:spcAft>
              <a:defRPr/>
            </a:pPr>
            <a:endParaRPr lang="en-GB" sz="1600" dirty="0"/>
          </a:p>
          <a:p>
            <a:pPr marL="360363">
              <a:spcAft>
                <a:spcPct val="0"/>
              </a:spcAft>
              <a:defRPr/>
            </a:pPr>
            <a:r>
              <a:rPr lang="en-GB" sz="1600" dirty="0"/>
              <a:t>Online, </a:t>
            </a:r>
            <a:r>
              <a:rPr lang="en-GB" sz="1600" dirty="0" smtClean="0"/>
              <a:t>4 </a:t>
            </a:r>
            <a:r>
              <a:rPr lang="en-GB" sz="1600" dirty="0"/>
              <a:t>May 2021</a:t>
            </a:r>
          </a:p>
        </p:txBody>
      </p:sp>
      <p:sp>
        <p:nvSpPr>
          <p:cNvPr id="9" name="Rechteck 7"/>
          <p:cNvSpPr/>
          <p:nvPr/>
        </p:nvSpPr>
        <p:spPr>
          <a:xfrm>
            <a:off x="0" y="5725925"/>
            <a:ext cx="7040564" cy="1154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de-CH" dirty="0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5909780"/>
            <a:ext cx="2360237" cy="77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24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600" dirty="0"/>
              <a:t>Façade Coatings – Leaching </a:t>
            </a:r>
            <a:r>
              <a:rPr lang="en-GB" sz="2600" dirty="0" smtClean="0"/>
              <a:t>Behaviour </a:t>
            </a:r>
            <a:r>
              <a:rPr lang="en-GB" sz="2600" dirty="0"/>
              <a:t>in the Laboratory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B3B594-2801-4864-9089-E42463258A4B}" type="slidenum">
              <a:rPr lang="de-CH" smtClean="0"/>
              <a:pPr/>
              <a:t>10</a:t>
            </a:fld>
            <a:endParaRPr lang="de-CH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79375" y="1052737"/>
            <a:ext cx="11360685" cy="1512167"/>
          </a:xfrm>
          <a:prstGeom prst="rect">
            <a:avLst/>
          </a:prstGeom>
        </p:spPr>
        <p:txBody>
          <a:bodyPr/>
          <a:lstStyle>
            <a:lvl1pPr marL="538163" indent="-273600" algn="l" defTabSz="914400" rtl="0" eaLnBrk="1" latinLnBrk="0" hangingPunct="1">
              <a:spcBef>
                <a:spcPts val="600"/>
              </a:spcBef>
              <a:spcAft>
                <a:spcPts val="800"/>
              </a:spcAft>
              <a:buClr>
                <a:schemeClr val="accent1"/>
              </a:buClr>
              <a:buSzPct val="94000"/>
              <a:buFont typeface="Wingdings" pitchFamily="2" charset="2"/>
              <a:buChar char="n"/>
              <a:tabLst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3275" indent="-2736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94000"/>
              <a:buFont typeface="Wingdings" pitchFamily="2" charset="2"/>
              <a:buChar char="n"/>
              <a:tabLst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6325" indent="-27305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1438" indent="-2736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6075" indent="-274638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 lang="de-CH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41437" indent="0" algn="l" defTabSz="914400" rtl="0" eaLnBrk="1" latinLnBrk="0" hangingPunct="1">
              <a:spcBef>
                <a:spcPct val="20000"/>
              </a:spcBef>
              <a:buClr>
                <a:schemeClr val="bg2"/>
              </a:buClr>
              <a:buFont typeface="Wingdings" pitchFamily="2" charset="2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GB" sz="2000" dirty="0"/>
              <a:t>Immersion test with polymeric renders (EN16105): 3 products, 2 biocides, encapsulated </a:t>
            </a:r>
          </a:p>
          <a:p>
            <a:pPr lvl="1">
              <a:spcAft>
                <a:spcPts val="0"/>
              </a:spcAft>
            </a:pPr>
            <a:r>
              <a:rPr lang="en-GB" sz="2000" dirty="0"/>
              <a:t>Rapid release at the beginning and often nearly constant afterwards</a:t>
            </a:r>
          </a:p>
          <a:p>
            <a:pPr lvl="1">
              <a:spcAft>
                <a:spcPts val="0"/>
              </a:spcAft>
            </a:pPr>
            <a:r>
              <a:rPr lang="en-GB" sz="2000" dirty="0"/>
              <a:t>Variability of leaching factor 2–5 by formulation (binder, pigment-volume concentration)</a:t>
            </a:r>
          </a:p>
          <a:p>
            <a:pPr lvl="1">
              <a:spcAft>
                <a:spcPts val="0"/>
              </a:spcAft>
            </a:pPr>
            <a:r>
              <a:rPr lang="en-GB" sz="2000" dirty="0"/>
              <a:t>Variability of leaching factor 2–3 by substance (</a:t>
            </a:r>
            <a:r>
              <a:rPr lang="en-GB" sz="2000" dirty="0" err="1"/>
              <a:t>logPow</a:t>
            </a:r>
            <a:r>
              <a:rPr lang="en-GB" sz="2000" dirty="0"/>
              <a:t>)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761172" y="2675439"/>
            <a:ext cx="7393485" cy="2999582"/>
            <a:chOff x="1146104" y="3420109"/>
            <a:chExt cx="5178612" cy="1922424"/>
          </a:xfrm>
        </p:grpSpPr>
        <p:graphicFrame>
          <p:nvGraphicFramePr>
            <p:cNvPr id="13" name="Diagramm 20">
              <a:extLst>
                <a:ext uri="{FF2B5EF4-FFF2-40B4-BE49-F238E27FC236}">
                  <a16:creationId xmlns:a16="http://schemas.microsoft.com/office/drawing/2014/main" id="{E5973C1B-CC9D-4695-8551-AE072D95801B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640311315"/>
                </p:ext>
              </p:extLst>
            </p:nvPr>
          </p:nvGraphicFramePr>
          <p:xfrm>
            <a:off x="1146104" y="3420109"/>
            <a:ext cx="2475758" cy="190096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14" name="Diagramm 9">
              <a:extLst>
                <a:ext uri="{FF2B5EF4-FFF2-40B4-BE49-F238E27FC236}">
                  <a16:creationId xmlns:a16="http://schemas.microsoft.com/office/drawing/2014/main" id="{3C003C61-700E-4029-BA54-3DB5B0744157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269726639"/>
                </p:ext>
              </p:extLst>
            </p:nvPr>
          </p:nvGraphicFramePr>
          <p:xfrm>
            <a:off x="3773170" y="3420110"/>
            <a:ext cx="2551546" cy="192242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</p:grpSp>
      <p:grpSp>
        <p:nvGrpSpPr>
          <p:cNvPr id="3" name="Group 2"/>
          <p:cNvGrpSpPr/>
          <p:nvPr/>
        </p:nvGrpSpPr>
        <p:grpSpPr>
          <a:xfrm>
            <a:off x="8404362" y="2414075"/>
            <a:ext cx="3524286" cy="3266918"/>
            <a:chOff x="8404362" y="2414075"/>
            <a:chExt cx="3524286" cy="3266918"/>
          </a:xfrm>
        </p:grpSpPr>
        <p:pic>
          <p:nvPicPr>
            <p:cNvPr id="18" name="Picture 1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04362" y="2414075"/>
              <a:ext cx="3435699" cy="32609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TextBox 10"/>
            <p:cNvSpPr txBox="1">
              <a:spLocks noChangeArrowheads="1"/>
            </p:cNvSpPr>
            <p:nvPr/>
          </p:nvSpPr>
          <p:spPr bwMode="auto">
            <a:xfrm>
              <a:off x="9057679" y="5373216"/>
              <a:ext cx="2870969" cy="307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GB" altLang="de-DE" sz="1400" dirty="0"/>
                <a:t>log Partitioning </a:t>
              </a:r>
              <a:r>
                <a:rPr lang="en-GB" altLang="de-DE" sz="1400" dirty="0" err="1"/>
                <a:t>Octanol</a:t>
              </a:r>
              <a:r>
                <a:rPr lang="en-GB" altLang="de-DE" sz="1400" dirty="0"/>
                <a:t>/Water (-)</a:t>
              </a:r>
            </a:p>
          </p:txBody>
        </p:sp>
      </p:grpSp>
      <p:sp>
        <p:nvSpPr>
          <p:cNvPr id="20" name="Rectangle 7"/>
          <p:cNvSpPr>
            <a:spLocks noChangeArrowheads="1"/>
          </p:cNvSpPr>
          <p:nvPr/>
        </p:nvSpPr>
        <p:spPr bwMode="auto">
          <a:xfrm>
            <a:off x="759885" y="5867922"/>
            <a:ext cx="631320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200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17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Aft>
                <a:spcPts val="2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Aft>
                <a:spcPts val="2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Aft>
                <a:spcPts val="2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Aft>
                <a:spcPts val="2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2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2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2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2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de-CH" altLang="de-DE" sz="800" b="0" dirty="0"/>
              <a:t>1 Wicke, D. et al. (2021): Bauen und Sanieren als Schadstoffquelle in der urbanen Umwelt. Bericht, UBA, Dessau-Rosslau.</a:t>
            </a:r>
          </a:p>
        </p:txBody>
      </p:sp>
    </p:spTree>
    <p:extLst>
      <p:ext uri="{BB962C8B-B14F-4D97-AF65-F5344CB8AC3E}">
        <p14:creationId xmlns:p14="http://schemas.microsoft.com/office/powerpoint/2010/main" val="408571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600" dirty="0"/>
              <a:t>Façade Coatings – Wind Driven </a:t>
            </a:r>
            <a:r>
              <a:rPr lang="en-GB" sz="2600" dirty="0" smtClean="0"/>
              <a:t>Rain in the Field</a:t>
            </a:r>
            <a:endParaRPr lang="en-GB" sz="2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B3B594-2801-4864-9089-E42463258A4B}" type="slidenum">
              <a:rPr lang="de-CH" smtClean="0"/>
              <a:pPr/>
              <a:t>11</a:t>
            </a:fld>
            <a:endParaRPr lang="de-CH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79376" y="1052737"/>
            <a:ext cx="9721080" cy="2170779"/>
          </a:xfrm>
          <a:prstGeom prst="rect">
            <a:avLst/>
          </a:prstGeom>
        </p:spPr>
        <p:txBody>
          <a:bodyPr/>
          <a:lstStyle>
            <a:lvl1pPr marL="538163" indent="-273600" algn="l" defTabSz="914400" rtl="0" eaLnBrk="1" latinLnBrk="0" hangingPunct="1">
              <a:spcBef>
                <a:spcPts val="600"/>
              </a:spcBef>
              <a:spcAft>
                <a:spcPts val="800"/>
              </a:spcAft>
              <a:buClr>
                <a:schemeClr val="accent1"/>
              </a:buClr>
              <a:buSzPct val="94000"/>
              <a:buFont typeface="Wingdings" pitchFamily="2" charset="2"/>
              <a:buChar char="n"/>
              <a:tabLst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3275" indent="-2736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94000"/>
              <a:buFont typeface="Wingdings" pitchFamily="2" charset="2"/>
              <a:buChar char="n"/>
              <a:tabLst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6325" indent="-27305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1438" indent="-2736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6075" indent="-274638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 lang="de-CH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41437" indent="0" algn="l" defTabSz="914400" rtl="0" eaLnBrk="1" latinLnBrk="0" hangingPunct="1">
              <a:spcBef>
                <a:spcPct val="20000"/>
              </a:spcBef>
              <a:buClr>
                <a:schemeClr val="bg2"/>
              </a:buClr>
              <a:buFont typeface="Wingdings" pitchFamily="2" charset="2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en-GB" sz="2000" dirty="0" smtClean="0"/>
              <a:t>Runoff by Wind </a:t>
            </a:r>
            <a:r>
              <a:rPr lang="en-GB" sz="2000" dirty="0"/>
              <a:t>Driven Rain (ISO 15927-3:2009) with &lt; 5 % of precipitation</a:t>
            </a:r>
          </a:p>
          <a:p>
            <a:pPr lvl="1">
              <a:spcAft>
                <a:spcPts val="0"/>
              </a:spcAft>
            </a:pPr>
            <a:r>
              <a:rPr lang="en-GB" sz="2000" dirty="0"/>
              <a:t>Orientation: up to 50 % of runoff at West Facade</a:t>
            </a:r>
          </a:p>
          <a:p>
            <a:pPr lvl="1">
              <a:spcAft>
                <a:spcPts val="0"/>
              </a:spcAft>
            </a:pPr>
            <a:r>
              <a:rPr lang="en-GB" sz="2000" dirty="0"/>
              <a:t>Site specific conditions relevant (shading etc.)</a:t>
            </a:r>
          </a:p>
          <a:p>
            <a:pPr lvl="1">
              <a:spcAft>
                <a:spcPts val="0"/>
              </a:spcAft>
            </a:pPr>
            <a:r>
              <a:rPr lang="en-GB" sz="2000" dirty="0"/>
              <a:t>Less important is the region (Berlin, Munich etc.)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5690045" y="3009134"/>
            <a:ext cx="2955460" cy="2501282"/>
          </a:xfrm>
          <a:prstGeom prst="rect">
            <a:avLst/>
          </a:prstGeom>
        </p:spPr>
      </p:pic>
      <p:sp>
        <p:nvSpPr>
          <p:cNvPr id="9" name="Textfeld 6"/>
          <p:cNvSpPr/>
          <p:nvPr/>
        </p:nvSpPr>
        <p:spPr bwMode="auto">
          <a:xfrm>
            <a:off x="6126409" y="2665025"/>
            <a:ext cx="2519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CH" sz="1400" b="1" dirty="0">
                <a:latin typeface="+mj-lt"/>
                <a:cs typeface="Calibri"/>
              </a:rPr>
              <a:t>Berlin</a:t>
            </a:r>
            <a:endParaRPr dirty="0">
              <a:latin typeface="+mj-lt"/>
            </a:endParaRPr>
          </a:p>
        </p:txBody>
      </p:sp>
      <p:graphicFrame>
        <p:nvGraphicFramePr>
          <p:cNvPr id="10" name="Chart 9" descr="Gezeigt ist der Vergleich der simulierten und gemessenen spezifischen Abflüsse von der Westfassade in Gebiet A.  Die Abflüsse in L/m² sind für 27 Regenereignisse verglichen.&#10;Werte liegen zwischen 0 und 0,9 l/m², wobei die simulierten die Trends der gemessenen gut abbilden." title="Fassadenablauf simuiert und gemessen Westfassade Gebiet A">
            <a:extLst>
              <a:ext uri="{FF2B5EF4-FFF2-40B4-BE49-F238E27FC236}">
                <a16:creationId xmlns:a16="http://schemas.microsoft.com/office/drawing/2014/main" id="{00000000-0008-0000-0200-000006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24553712"/>
              </p:ext>
            </p:extLst>
          </p:nvPr>
        </p:nvGraphicFramePr>
        <p:xfrm>
          <a:off x="1088572" y="2511686"/>
          <a:ext cx="4319905" cy="17995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Chart 10" descr="Gezeigt ist der Vergleich der simulierten und gemessenen spezifischen Abflüsse von der Ostfassade in Gebiet A.  Die Abflüsse in L/m² sind für 27 Regenereignisse verglichen.&#10;Werte liegen zwischen 0 und 0,36 l/m², wobei die simulierten die Trends der gemessenen gut abbilden, mit Ausnahme einiger Ereignisse." title="Fassadenablauf simuiert und gemessen Ostfassade Gebiet A">
            <a:extLst>
              <a:ext uri="{FF2B5EF4-FFF2-40B4-BE49-F238E27FC236}">
                <a16:creationId xmlns:a16="http://schemas.microsoft.com/office/drawing/2014/main" id="{00000000-0008-0000-0200-000004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05227723"/>
              </p:ext>
            </p:extLst>
          </p:nvPr>
        </p:nvGraphicFramePr>
        <p:xfrm>
          <a:off x="1088572" y="3970356"/>
          <a:ext cx="4319905" cy="17995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Rectangle 4"/>
          <p:cNvSpPr/>
          <p:nvPr/>
        </p:nvSpPr>
        <p:spPr>
          <a:xfrm>
            <a:off x="1703512" y="2594623"/>
            <a:ext cx="238071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West, building heights 20 m</a:t>
            </a:r>
            <a:endParaRPr lang="de-CH" sz="1400" dirty="0"/>
          </a:p>
        </p:txBody>
      </p:sp>
      <p:sp>
        <p:nvSpPr>
          <p:cNvPr id="12" name="Rectangle 11"/>
          <p:cNvSpPr/>
          <p:nvPr/>
        </p:nvSpPr>
        <p:spPr>
          <a:xfrm>
            <a:off x="1703512" y="4039376"/>
            <a:ext cx="23342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East, building heights 20 m</a:t>
            </a:r>
            <a:endParaRPr lang="de-CH" sz="14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8616080" y="3068453"/>
            <a:ext cx="2952528" cy="2485646"/>
          </a:xfrm>
          <a:prstGeom prst="rect">
            <a:avLst/>
          </a:prstGeom>
        </p:spPr>
      </p:pic>
      <p:sp>
        <p:nvSpPr>
          <p:cNvPr id="14" name="Textfeld 6"/>
          <p:cNvSpPr/>
          <p:nvPr/>
        </p:nvSpPr>
        <p:spPr bwMode="auto">
          <a:xfrm>
            <a:off x="9038052" y="2665025"/>
            <a:ext cx="2519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CH" sz="1400" b="1" dirty="0" err="1">
                <a:latin typeface="+mj-lt"/>
                <a:cs typeface="Calibri"/>
              </a:rPr>
              <a:t>Munich</a:t>
            </a:r>
            <a:endParaRPr dirty="0">
              <a:latin typeface="+mj-lt"/>
            </a:endParaRP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759885" y="5867922"/>
            <a:ext cx="631320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200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17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Aft>
                <a:spcPts val="2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Aft>
                <a:spcPts val="2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Aft>
                <a:spcPts val="2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Aft>
                <a:spcPts val="2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2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2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2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2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de-CH" altLang="de-DE" sz="800" b="0" dirty="0"/>
              <a:t>1 Wicke, D. et al. (2021): Bauen und Sanieren als Schadstoffquelle in der urbanen Umwelt. Bericht, UBA, Dessau-Rosslau.</a:t>
            </a:r>
          </a:p>
        </p:txBody>
      </p:sp>
    </p:spTree>
    <p:extLst>
      <p:ext uri="{BB962C8B-B14F-4D97-AF65-F5344CB8AC3E}">
        <p14:creationId xmlns:p14="http://schemas.microsoft.com/office/powerpoint/2010/main" val="2528861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600" dirty="0"/>
              <a:t>Façade Coatings – Leaching under </a:t>
            </a:r>
            <a:r>
              <a:rPr lang="de-CH" sz="2600" dirty="0"/>
              <a:t>Field </a:t>
            </a:r>
            <a:r>
              <a:rPr lang="de-CH" sz="2600" dirty="0" err="1"/>
              <a:t>Conditions</a:t>
            </a:r>
            <a:endParaRPr lang="de-CH" sz="2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B3B594-2801-4864-9089-E42463258A4B}" type="slidenum">
              <a:rPr lang="de-CH" smtClean="0"/>
              <a:pPr/>
              <a:t>12</a:t>
            </a:fld>
            <a:endParaRPr lang="de-CH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79376" y="1052737"/>
            <a:ext cx="10009112" cy="1669135"/>
          </a:xfrm>
          <a:prstGeom prst="rect">
            <a:avLst/>
          </a:prstGeom>
        </p:spPr>
        <p:txBody>
          <a:bodyPr/>
          <a:lstStyle>
            <a:lvl1pPr marL="538163" indent="-273600" algn="l" defTabSz="914400" rtl="0" eaLnBrk="1" latinLnBrk="0" hangingPunct="1">
              <a:spcBef>
                <a:spcPts val="600"/>
              </a:spcBef>
              <a:spcAft>
                <a:spcPts val="800"/>
              </a:spcAft>
              <a:buClr>
                <a:schemeClr val="accent1"/>
              </a:buClr>
              <a:buSzPct val="94000"/>
              <a:buFont typeface="Wingdings" pitchFamily="2" charset="2"/>
              <a:buChar char="n"/>
              <a:tabLst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3275" indent="-2736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94000"/>
              <a:buFont typeface="Wingdings" pitchFamily="2" charset="2"/>
              <a:buChar char="n"/>
              <a:tabLst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6325" indent="-27305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1438" indent="-2736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6075" indent="-274638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 lang="de-CH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41437" indent="0" algn="l" defTabSz="914400" rtl="0" eaLnBrk="1" latinLnBrk="0" hangingPunct="1">
              <a:spcBef>
                <a:spcPct val="20000"/>
              </a:spcBef>
              <a:buClr>
                <a:schemeClr val="bg2"/>
              </a:buClr>
              <a:buFont typeface="Wingdings" pitchFamily="2" charset="2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sz="2000" dirty="0"/>
              <a:t>Rapid release and huge variability between </a:t>
            </a:r>
            <a:r>
              <a:rPr lang="en-GB" sz="2000" dirty="0" smtClean="0"/>
              <a:t>events (non-linear emission)</a:t>
            </a:r>
            <a:endParaRPr lang="en-GB" sz="2000" dirty="0"/>
          </a:p>
          <a:p>
            <a:pPr lvl="1">
              <a:spcAft>
                <a:spcPts val="0"/>
              </a:spcAft>
            </a:pPr>
            <a:r>
              <a:rPr lang="en-US" sz="2000" dirty="0"/>
              <a:t>Variability due to weather conditions (dry-wet cycles etc.)</a:t>
            </a:r>
          </a:p>
          <a:p>
            <a:pPr lvl="1">
              <a:spcAft>
                <a:spcPts val="0"/>
              </a:spcAft>
            </a:pPr>
            <a:r>
              <a:rPr lang="en-US" sz="2000" dirty="0"/>
              <a:t>Degradation by UV-irradiation (transformation products occur</a:t>
            </a:r>
            <a:r>
              <a:rPr lang="en-US" sz="2000" dirty="0" smtClean="0"/>
              <a:t>)</a:t>
            </a:r>
          </a:p>
        </p:txBody>
      </p:sp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2796230626"/>
              </p:ext>
            </p:extLst>
          </p:nvPr>
        </p:nvGraphicFramePr>
        <p:xfrm>
          <a:off x="774918" y="2799757"/>
          <a:ext cx="5465098" cy="30716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Rectangle 7"/>
          <p:cNvSpPr/>
          <p:nvPr/>
        </p:nvSpPr>
        <p:spPr>
          <a:xfrm>
            <a:off x="3005489" y="3009013"/>
            <a:ext cx="31141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1600" b="1" dirty="0"/>
              <a:t>West </a:t>
            </a:r>
            <a:r>
              <a:rPr lang="de-CH" sz="1600" b="1" dirty="0" err="1"/>
              <a:t>facade</a:t>
            </a:r>
            <a:r>
              <a:rPr lang="de-CH" sz="1600" b="1" dirty="0"/>
              <a:t>, 6 m </a:t>
            </a:r>
            <a:r>
              <a:rPr lang="de-CH" sz="1600" b="1" dirty="0" err="1"/>
              <a:t>height</a:t>
            </a:r>
            <a:r>
              <a:rPr lang="de-CH" sz="1600" b="1" dirty="0"/>
              <a:t/>
            </a:r>
            <a:br>
              <a:rPr lang="de-CH" sz="1600" b="1" dirty="0"/>
            </a:br>
            <a:r>
              <a:rPr lang="de-CH" sz="1600" b="1" dirty="0" err="1"/>
              <a:t>loss</a:t>
            </a:r>
            <a:r>
              <a:rPr lang="de-CH" sz="1600" b="1" dirty="0"/>
              <a:t> 1.5 % </a:t>
            </a:r>
            <a:r>
              <a:rPr lang="de-CH" sz="1600" b="1" dirty="0" err="1"/>
              <a:t>Terbutryn</a:t>
            </a:r>
            <a:r>
              <a:rPr lang="de-CH" sz="1600" b="1" dirty="0"/>
              <a:t> in 620 d</a:t>
            </a:r>
          </a:p>
        </p:txBody>
      </p:sp>
      <p:graphicFrame>
        <p:nvGraphicFramePr>
          <p:cNvPr id="9" name="Chart 8"/>
          <p:cNvGraphicFramePr/>
          <p:nvPr>
            <p:extLst>
              <p:ext uri="{D42A27DB-BD31-4B8C-83A1-F6EECF244321}">
                <p14:modId xmlns:p14="http://schemas.microsoft.com/office/powerpoint/2010/main" val="2235043781"/>
              </p:ext>
            </p:extLst>
          </p:nvPr>
        </p:nvGraphicFramePr>
        <p:xfrm>
          <a:off x="6240016" y="2721872"/>
          <a:ext cx="5284735" cy="3227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Content Placeholder 2"/>
          <p:cNvSpPr txBox="1">
            <a:spLocks/>
          </p:cNvSpPr>
          <p:nvPr/>
        </p:nvSpPr>
        <p:spPr>
          <a:xfrm>
            <a:off x="479376" y="2060848"/>
            <a:ext cx="10441160" cy="504056"/>
          </a:xfrm>
          <a:prstGeom prst="rect">
            <a:avLst/>
          </a:prstGeom>
        </p:spPr>
        <p:txBody>
          <a:bodyPr/>
          <a:lstStyle>
            <a:lvl1pPr marL="538163" indent="-273600" algn="l" defTabSz="914400" rtl="0" eaLnBrk="1" latinLnBrk="0" hangingPunct="1">
              <a:spcBef>
                <a:spcPts val="600"/>
              </a:spcBef>
              <a:spcAft>
                <a:spcPts val="800"/>
              </a:spcAft>
              <a:buClr>
                <a:schemeClr val="accent1"/>
              </a:buClr>
              <a:buSzPct val="94000"/>
              <a:buFont typeface="Wingdings" pitchFamily="2" charset="2"/>
              <a:buChar char="n"/>
              <a:tabLst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3275" indent="-2736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94000"/>
              <a:buFont typeface="Wingdings" pitchFamily="2" charset="2"/>
              <a:buChar char="n"/>
              <a:tabLst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6325" indent="-27305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1438" indent="-2736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6075" indent="-274638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 lang="de-CH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41437" indent="0" algn="l" defTabSz="914400" rtl="0" eaLnBrk="1" latinLnBrk="0" hangingPunct="1">
              <a:spcBef>
                <a:spcPct val="20000"/>
              </a:spcBef>
              <a:buClr>
                <a:schemeClr val="bg2"/>
              </a:buClr>
              <a:buFont typeface="Wingdings" pitchFamily="2" charset="2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Aft>
                <a:spcPts val="0"/>
              </a:spcAft>
            </a:pPr>
            <a:r>
              <a:rPr lang="en-US" sz="2000" dirty="0" smtClean="0"/>
              <a:t>Similar pattern to the laboratory, but different losses (amount of water very different)</a:t>
            </a:r>
          </a:p>
        </p:txBody>
      </p:sp>
    </p:spTree>
    <p:extLst>
      <p:ext uri="{BB962C8B-B14F-4D97-AF65-F5344CB8AC3E}">
        <p14:creationId xmlns:p14="http://schemas.microsoft.com/office/powerpoint/2010/main" val="337596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600" dirty="0" smtClean="0"/>
              <a:t>Façade Coatings – Emissions and Environmental Exposure</a:t>
            </a:r>
            <a:endParaRPr lang="en-GB" sz="2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B3B594-2801-4864-9089-E42463258A4B}" type="slidenum">
              <a:rPr lang="de-CH" smtClean="0"/>
              <a:pPr/>
              <a:t>13</a:t>
            </a:fld>
            <a:endParaRPr lang="de-CH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79376" y="1052738"/>
            <a:ext cx="11712624" cy="961714"/>
          </a:xfrm>
          <a:prstGeom prst="rect">
            <a:avLst/>
          </a:prstGeom>
        </p:spPr>
        <p:txBody>
          <a:bodyPr/>
          <a:lstStyle>
            <a:lvl1pPr marL="538163" indent="-273600" algn="l" defTabSz="914400" rtl="0" eaLnBrk="1" latinLnBrk="0" hangingPunct="1">
              <a:spcBef>
                <a:spcPts val="600"/>
              </a:spcBef>
              <a:spcAft>
                <a:spcPts val="800"/>
              </a:spcAft>
              <a:buClr>
                <a:schemeClr val="accent1"/>
              </a:buClr>
              <a:buSzPct val="94000"/>
              <a:buFont typeface="Wingdings" pitchFamily="2" charset="2"/>
              <a:buChar char="n"/>
              <a:tabLst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3275" indent="-2736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94000"/>
              <a:buFont typeface="Wingdings" pitchFamily="2" charset="2"/>
              <a:buChar char="n"/>
              <a:tabLst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6325" indent="-27305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1438" indent="-2736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6075" indent="-274638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 lang="de-CH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41437" indent="0" algn="l" defTabSz="914400" rtl="0" eaLnBrk="1" latinLnBrk="0" hangingPunct="1">
              <a:spcBef>
                <a:spcPct val="20000"/>
              </a:spcBef>
              <a:buClr>
                <a:schemeClr val="bg2"/>
              </a:buClr>
              <a:buFont typeface="Wingdings" pitchFamily="2" charset="2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en-US" sz="2000" dirty="0"/>
              <a:t>Peak pollution in </a:t>
            </a:r>
            <a:r>
              <a:rPr lang="en-US" sz="2000" dirty="0" err="1"/>
              <a:t>stormwater</a:t>
            </a:r>
            <a:r>
              <a:rPr lang="en-US" sz="2000" dirty="0"/>
              <a:t> runoff </a:t>
            </a:r>
            <a:r>
              <a:rPr lang="en-US" sz="2000" dirty="0" smtClean="0"/>
              <a:t>(event-based) and </a:t>
            </a:r>
            <a:r>
              <a:rPr lang="en-US" sz="2000" dirty="0"/>
              <a:t>surface </a:t>
            </a:r>
            <a:r>
              <a:rPr lang="en-US" sz="2000" dirty="0" smtClean="0"/>
              <a:t>waters (composite samples)</a:t>
            </a:r>
            <a:endParaRPr lang="en-GB" sz="2000" dirty="0"/>
          </a:p>
          <a:p>
            <a:pPr lvl="1">
              <a:spcAft>
                <a:spcPts val="0"/>
              </a:spcAft>
            </a:pPr>
            <a:r>
              <a:rPr lang="en-US" sz="2000" dirty="0"/>
              <a:t>Occurrence during wet weather flow by diffuse discharge (coatings)</a:t>
            </a:r>
          </a:p>
          <a:p>
            <a:pPr lvl="1">
              <a:spcAft>
                <a:spcPts val="0"/>
              </a:spcAft>
            </a:pPr>
            <a:r>
              <a:rPr lang="en-US" sz="2000" dirty="0"/>
              <a:t>Relevant for aquatic organisms and water quality (limit </a:t>
            </a:r>
            <a:r>
              <a:rPr lang="en-US" sz="2000" dirty="0" smtClean="0"/>
              <a:t>values, acute and chronic)</a:t>
            </a:r>
            <a:endParaRPr lang="en-US" sz="2000" dirty="0"/>
          </a:p>
        </p:txBody>
      </p:sp>
      <p:sp>
        <p:nvSpPr>
          <p:cNvPr id="7" name="Rectangle 6"/>
          <p:cNvSpPr/>
          <p:nvPr/>
        </p:nvSpPr>
        <p:spPr>
          <a:xfrm>
            <a:off x="7596959" y="5893241"/>
            <a:ext cx="411548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800" dirty="0">
                <a:latin typeface="Arial" panose="020B0604020202020204" pitchFamily="34" charset="0"/>
                <a:ea typeface="Dotum" panose="020B0600000101010101" pitchFamily="34" charset="-127"/>
                <a:cs typeface="Arial" panose="020B0604020202020204" pitchFamily="34" charset="0"/>
              </a:rPr>
              <a:t>Sinniger et al. (2012&gt;): Pestiziduntersuchung, AWEL, Zürich.</a:t>
            </a:r>
            <a:endParaRPr lang="de-CH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6279562" y="2695403"/>
            <a:ext cx="5667976" cy="2964264"/>
            <a:chOff x="6735002" y="2598988"/>
            <a:chExt cx="5148392" cy="2692529"/>
          </a:xfrm>
        </p:grpSpPr>
        <p:grpSp>
          <p:nvGrpSpPr>
            <p:cNvPr id="8" name="Group 7"/>
            <p:cNvGrpSpPr>
              <a:grpSpLocks/>
            </p:cNvGrpSpPr>
            <p:nvPr/>
          </p:nvGrpSpPr>
          <p:grpSpPr bwMode="auto">
            <a:xfrm>
              <a:off x="6735002" y="2607938"/>
              <a:ext cx="5148392" cy="2683579"/>
              <a:chOff x="582021" y="1354138"/>
              <a:chExt cx="8539149" cy="4451350"/>
            </a:xfrm>
          </p:grpSpPr>
          <p:pic>
            <p:nvPicPr>
              <p:cNvPr id="9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6000" y="1354138"/>
                <a:ext cx="6538044" cy="44513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1834733" y="1642026"/>
                <a:ext cx="718672" cy="52614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de-CH"/>
              </a:p>
            </p:txBody>
          </p:sp>
          <p:sp>
            <p:nvSpPr>
              <p:cNvPr id="11" name="Rectangle 2"/>
              <p:cNvSpPr>
                <a:spLocks noChangeArrowheads="1"/>
              </p:cNvSpPr>
              <p:nvPr/>
            </p:nvSpPr>
            <p:spPr bwMode="auto">
              <a:xfrm>
                <a:off x="5052276" y="1732161"/>
                <a:ext cx="1775228" cy="4833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spcAft>
                    <a:spcPts val="200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n"/>
                  <a:defRPr sz="17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Aft>
                    <a:spcPts val="200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n"/>
                  <a:defRPr sz="17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Aft>
                    <a:spcPts val="200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n"/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Aft>
                    <a:spcPts val="200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n"/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Aft>
                    <a:spcPts val="200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n"/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ts val="200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n"/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ts val="200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n"/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ts val="200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n"/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ts val="200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n"/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r>
                  <a:rPr lang="de-CH" altLang="de-DE" sz="1400" b="0" dirty="0"/>
                  <a:t>Small </a:t>
                </a:r>
                <a:r>
                  <a:rPr lang="de-CH" altLang="de-DE" sz="1400" b="0" dirty="0" err="1"/>
                  <a:t>brook</a:t>
                </a:r>
                <a:endParaRPr lang="de-CH" altLang="de-DE" sz="1400" b="0" dirty="0"/>
              </a:p>
            </p:txBody>
          </p:sp>
          <p:cxnSp>
            <p:nvCxnSpPr>
              <p:cNvPr id="12" name="Straight Connector 11"/>
              <p:cNvCxnSpPr/>
              <p:nvPr/>
            </p:nvCxnSpPr>
            <p:spPr>
              <a:xfrm>
                <a:off x="1505176" y="4179414"/>
                <a:ext cx="6148415" cy="0"/>
              </a:xfrm>
              <a:prstGeom prst="line">
                <a:avLst/>
              </a:prstGeom>
              <a:ln w="3492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Rectangle 12"/>
              <p:cNvSpPr>
                <a:spLocks noChangeArrowheads="1"/>
              </p:cNvSpPr>
              <p:nvPr/>
            </p:nvSpPr>
            <p:spPr bwMode="auto">
              <a:xfrm>
                <a:off x="7697437" y="3942591"/>
                <a:ext cx="1423733" cy="6936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marL="342900" indent="-3429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lvl="1" eaLnBrk="1" hangingPunct="1"/>
                <a:r>
                  <a:rPr lang="de-CH" altLang="de-DE" sz="1200" dirty="0"/>
                  <a:t>WFD EQS </a:t>
                </a:r>
                <a:br>
                  <a:rPr lang="de-CH" altLang="de-DE" sz="1200" dirty="0"/>
                </a:br>
                <a:r>
                  <a:rPr lang="de-CH" altLang="de-DE" sz="1200" dirty="0"/>
                  <a:t>0.065 µg/l </a:t>
                </a:r>
              </a:p>
            </p:txBody>
          </p:sp>
          <p:sp>
            <p:nvSpPr>
              <p:cNvPr id="14" name="Text Box 516"/>
              <p:cNvSpPr txBox="1">
                <a:spLocks noChangeArrowheads="1"/>
              </p:cNvSpPr>
              <p:nvPr/>
            </p:nvSpPr>
            <p:spPr bwMode="auto">
              <a:xfrm rot="5400000">
                <a:off x="7041945" y="2840354"/>
                <a:ext cx="1806748" cy="4623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de-DE" sz="1400" kern="0" dirty="0"/>
                  <a:t>Flow (m</a:t>
                </a:r>
                <a:r>
                  <a:rPr lang="en-US" altLang="de-DE" sz="1400" kern="0" baseline="30000" dirty="0"/>
                  <a:t>3</a:t>
                </a:r>
                <a:r>
                  <a:rPr lang="en-US" altLang="de-DE" sz="1400" kern="0" dirty="0"/>
                  <a:t>/s)</a:t>
                </a:r>
              </a:p>
            </p:txBody>
          </p:sp>
          <p:sp>
            <p:nvSpPr>
              <p:cNvPr id="15" name="Text Box 517"/>
              <p:cNvSpPr txBox="1">
                <a:spLocks noChangeArrowheads="1"/>
              </p:cNvSpPr>
              <p:nvPr/>
            </p:nvSpPr>
            <p:spPr bwMode="auto">
              <a:xfrm rot="16200000">
                <a:off x="-902108" y="3034825"/>
                <a:ext cx="3353404" cy="3851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de-DE" sz="1400" kern="0" dirty="0">
                    <a:solidFill>
                      <a:srgbClr val="000000"/>
                    </a:solidFill>
                  </a:rPr>
                  <a:t>Concentration (</a:t>
                </a:r>
                <a:r>
                  <a:rPr lang="el-GR" altLang="de-DE" sz="1400" kern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μ</a:t>
                </a:r>
                <a:r>
                  <a:rPr lang="en-US" altLang="de-DE" sz="1400" kern="0" dirty="0">
                    <a:solidFill>
                      <a:srgbClr val="000000"/>
                    </a:solidFill>
                  </a:rPr>
                  <a:t>g/L)</a:t>
                </a:r>
              </a:p>
            </p:txBody>
          </p:sp>
        </p:grpSp>
        <p:sp>
          <p:nvSpPr>
            <p:cNvPr id="17" name="Rectangle 2"/>
            <p:cNvSpPr>
              <a:spLocks noChangeArrowheads="1"/>
            </p:cNvSpPr>
            <p:nvPr/>
          </p:nvSpPr>
          <p:spPr bwMode="auto">
            <a:xfrm>
              <a:off x="9373575" y="2598988"/>
              <a:ext cx="1006494" cy="307777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spcAft>
                  <a:spcPts val="2000"/>
                </a:spcAft>
                <a:buClr>
                  <a:schemeClr val="accent1"/>
                </a:buClr>
                <a:buFont typeface="Wingdings" panose="05000000000000000000" pitchFamily="2" charset="2"/>
                <a:buChar char="n"/>
                <a:defRPr sz="17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Aft>
                  <a:spcPts val="2000"/>
                </a:spcAft>
                <a:buClr>
                  <a:schemeClr val="bg2"/>
                </a:buClr>
                <a:buFont typeface="Wingdings" panose="05000000000000000000" pitchFamily="2" charset="2"/>
                <a:buChar char="n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Aft>
                  <a:spcPts val="2000"/>
                </a:spcAft>
                <a:buClr>
                  <a:schemeClr val="bg2"/>
                </a:buClr>
                <a:buFont typeface="Wingdings" panose="05000000000000000000" pitchFamily="2" charset="2"/>
                <a:buChar char="n"/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Aft>
                  <a:spcPts val="2000"/>
                </a:spcAft>
                <a:buClr>
                  <a:schemeClr val="bg2"/>
                </a:buClr>
                <a:buFont typeface="Wingdings" panose="05000000000000000000" pitchFamily="2" charset="2"/>
                <a:buChar char="n"/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Aft>
                  <a:spcPts val="2000"/>
                </a:spcAft>
                <a:buClr>
                  <a:schemeClr val="bg2"/>
                </a:buClr>
                <a:buFont typeface="Wingdings" panose="05000000000000000000" pitchFamily="2" charset="2"/>
                <a:buChar char="n"/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ts val="2000"/>
                </a:spcAft>
                <a:buClr>
                  <a:schemeClr val="bg2"/>
                </a:buClr>
                <a:buFont typeface="Wingdings" panose="05000000000000000000" pitchFamily="2" charset="2"/>
                <a:buChar char="n"/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ts val="2000"/>
                </a:spcAft>
                <a:buClr>
                  <a:schemeClr val="bg2"/>
                </a:buClr>
                <a:buFont typeface="Wingdings" panose="05000000000000000000" pitchFamily="2" charset="2"/>
                <a:buChar char="n"/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ts val="2000"/>
                </a:spcAft>
                <a:buClr>
                  <a:schemeClr val="bg2"/>
                </a:buClr>
                <a:buFont typeface="Wingdings" panose="05000000000000000000" pitchFamily="2" charset="2"/>
                <a:buChar char="n"/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ts val="2000"/>
                </a:spcAft>
                <a:buClr>
                  <a:schemeClr val="bg2"/>
                </a:buClr>
                <a:buFont typeface="Wingdings" panose="05000000000000000000" pitchFamily="2" charset="2"/>
                <a:buChar char="n"/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de-CH" altLang="de-DE" sz="1400" dirty="0" err="1"/>
                <a:t>Terbutryn</a:t>
              </a:r>
              <a:endParaRPr lang="de-CH" altLang="de-DE" sz="1400" dirty="0"/>
            </a:p>
          </p:txBody>
        </p:sp>
        <p:pic>
          <p:nvPicPr>
            <p:cNvPr id="16" name="Picture 2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90281" y="2602233"/>
              <a:ext cx="932678" cy="712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" name="Group 17"/>
          <p:cNvGrpSpPr/>
          <p:nvPr/>
        </p:nvGrpSpPr>
        <p:grpSpPr>
          <a:xfrm>
            <a:off x="847073" y="2525191"/>
            <a:ext cx="5094547" cy="3136057"/>
            <a:chOff x="815602" y="1401574"/>
            <a:chExt cx="6908886" cy="4252913"/>
          </a:xfrm>
        </p:grpSpPr>
        <p:pic>
          <p:nvPicPr>
            <p:cNvPr id="19" name="Picture 4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29410" y="1401574"/>
              <a:ext cx="6895078" cy="4252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0" name="Group 11"/>
            <p:cNvGrpSpPr>
              <a:grpSpLocks noChangeAspect="1"/>
            </p:cNvGrpSpPr>
            <p:nvPr/>
          </p:nvGrpSpPr>
          <p:grpSpPr bwMode="auto">
            <a:xfrm>
              <a:off x="5458560" y="3784412"/>
              <a:ext cx="1298575" cy="971550"/>
              <a:chOff x="1056" y="3444"/>
              <a:chExt cx="905" cy="677"/>
            </a:xfrm>
          </p:grpSpPr>
          <p:pic>
            <p:nvPicPr>
              <p:cNvPr id="52" name="Picture 12" descr="IMG_4405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6" y="3444"/>
                <a:ext cx="905" cy="677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3" name="Line 13"/>
              <p:cNvSpPr>
                <a:spLocks noChangeAspect="1" noChangeShapeType="1"/>
              </p:cNvSpPr>
              <p:nvPr/>
            </p:nvSpPr>
            <p:spPr bwMode="auto">
              <a:xfrm>
                <a:off x="1119" y="4068"/>
                <a:ext cx="797" cy="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54" name="Text Box 14"/>
              <p:cNvSpPr txBox="1">
                <a:spLocks noChangeAspect="1" noChangeArrowheads="1"/>
              </p:cNvSpPr>
              <p:nvPr/>
            </p:nvSpPr>
            <p:spPr bwMode="auto">
              <a:xfrm>
                <a:off x="1218" y="3966"/>
                <a:ext cx="201" cy="9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2000" i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 i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 i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 i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 i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i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i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i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i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de-CH" sz="700" i="0" dirty="0"/>
                  <a:t>0.3 m</a:t>
                </a:r>
                <a:endParaRPr lang="en-US" sz="700" i="0" dirty="0"/>
              </a:p>
            </p:txBody>
          </p:sp>
        </p:grpSp>
        <p:pic>
          <p:nvPicPr>
            <p:cNvPr id="21" name="Picture 15" descr="Starkregen kurz_0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0483" y="4133358"/>
              <a:ext cx="1303337" cy="97155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4061560" y="2069912"/>
              <a:ext cx="341313" cy="2921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22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6177698" y="3058924"/>
              <a:ext cx="341312" cy="2921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22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5572860" y="3023999"/>
              <a:ext cx="215900" cy="2159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22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2596298" y="4228912"/>
              <a:ext cx="215900" cy="2159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22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6" name="Oval 22"/>
            <p:cNvSpPr>
              <a:spLocks noChangeArrowheads="1"/>
            </p:cNvSpPr>
            <p:nvPr/>
          </p:nvSpPr>
          <p:spPr bwMode="auto">
            <a:xfrm>
              <a:off x="1146910" y="3797112"/>
              <a:ext cx="215900" cy="2159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22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" name="Rectangle 25"/>
            <p:cNvSpPr>
              <a:spLocks noChangeArrowheads="1"/>
            </p:cNvSpPr>
            <p:nvPr/>
          </p:nvSpPr>
          <p:spPr bwMode="auto">
            <a:xfrm rot="1020000">
              <a:off x="5961798" y="3246249"/>
              <a:ext cx="715962" cy="571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8" name="Oval 26"/>
            <p:cNvSpPr>
              <a:spLocks noChangeArrowheads="1"/>
            </p:cNvSpPr>
            <p:nvPr/>
          </p:nvSpPr>
          <p:spPr bwMode="auto">
            <a:xfrm>
              <a:off x="859573" y="2985899"/>
              <a:ext cx="252412" cy="252413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9" name="Text Box 27"/>
            <p:cNvSpPr txBox="1">
              <a:spLocks noChangeArrowheads="1"/>
            </p:cNvSpPr>
            <p:nvPr/>
          </p:nvSpPr>
          <p:spPr bwMode="auto">
            <a:xfrm>
              <a:off x="5519484" y="2956574"/>
              <a:ext cx="268288" cy="274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i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i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i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i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i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de-CH" sz="1200" b="1" i="0" dirty="0"/>
                <a:t>1</a:t>
              </a:r>
            </a:p>
          </p:txBody>
        </p:sp>
        <p:sp>
          <p:nvSpPr>
            <p:cNvPr id="30" name="Text Box 28"/>
            <p:cNvSpPr txBox="1">
              <a:spLocks noChangeArrowheads="1"/>
            </p:cNvSpPr>
            <p:nvPr/>
          </p:nvSpPr>
          <p:spPr bwMode="auto">
            <a:xfrm>
              <a:off x="2541453" y="4158072"/>
              <a:ext cx="268288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i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i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i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i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i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de-CH" sz="1200" b="1" i="0" dirty="0"/>
                <a:t>2</a:t>
              </a:r>
            </a:p>
          </p:txBody>
        </p:sp>
        <p:sp>
          <p:nvSpPr>
            <p:cNvPr id="31" name="Text Box 29"/>
            <p:cNvSpPr txBox="1">
              <a:spLocks noChangeArrowheads="1"/>
            </p:cNvSpPr>
            <p:nvPr/>
          </p:nvSpPr>
          <p:spPr bwMode="auto">
            <a:xfrm>
              <a:off x="1102939" y="3735127"/>
              <a:ext cx="268288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i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i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i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i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i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de-CH" sz="1200" b="1" i="0" dirty="0"/>
                <a:t>3</a:t>
              </a:r>
            </a:p>
          </p:txBody>
        </p:sp>
        <p:sp>
          <p:nvSpPr>
            <p:cNvPr id="32" name="Oval 30"/>
            <p:cNvSpPr>
              <a:spLocks noChangeArrowheads="1"/>
            </p:cNvSpPr>
            <p:nvPr/>
          </p:nvSpPr>
          <p:spPr bwMode="auto">
            <a:xfrm>
              <a:off x="992923" y="2843024"/>
              <a:ext cx="107950" cy="10795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pic>
          <p:nvPicPr>
            <p:cNvPr id="33" name="Picture 31" descr="DSCN8441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147" b="12147"/>
            <a:stretch/>
          </p:blipFill>
          <p:spPr bwMode="auto">
            <a:xfrm>
              <a:off x="5244201" y="1423294"/>
              <a:ext cx="1324934" cy="97905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35" descr="2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1392" y="2727740"/>
              <a:ext cx="1295399" cy="9715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Text Box 37"/>
            <p:cNvSpPr txBox="1">
              <a:spLocks noChangeArrowheads="1"/>
            </p:cNvSpPr>
            <p:nvPr/>
          </p:nvSpPr>
          <p:spPr bwMode="auto">
            <a:xfrm>
              <a:off x="815602" y="2943754"/>
              <a:ext cx="268287" cy="274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i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i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i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i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i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de-CH" sz="1200" b="1" i="0" dirty="0"/>
                <a:t>4</a:t>
              </a:r>
            </a:p>
          </p:txBody>
        </p:sp>
        <p:sp>
          <p:nvSpPr>
            <p:cNvPr id="36" name="Rectangle 42"/>
            <p:cNvSpPr>
              <a:spLocks noChangeArrowheads="1"/>
            </p:cNvSpPr>
            <p:nvPr/>
          </p:nvSpPr>
          <p:spPr bwMode="auto">
            <a:xfrm rot="960000">
              <a:off x="5747485" y="3460562"/>
              <a:ext cx="1360488" cy="206375"/>
            </a:xfrm>
            <a:prstGeom prst="rect">
              <a:avLst/>
            </a:prstGeom>
            <a:solidFill>
              <a:schemeClr val="bg2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37" name="Group 54"/>
            <p:cNvGrpSpPr>
              <a:grpSpLocks/>
            </p:cNvGrpSpPr>
            <p:nvPr/>
          </p:nvGrpSpPr>
          <p:grpSpPr bwMode="auto">
            <a:xfrm>
              <a:off x="2899510" y="4544824"/>
              <a:ext cx="1254125" cy="971550"/>
              <a:chOff x="3146" y="3432"/>
              <a:chExt cx="790" cy="612"/>
            </a:xfrm>
          </p:grpSpPr>
          <p:pic>
            <p:nvPicPr>
              <p:cNvPr id="47" name="Picture 55" descr="IMG_4813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46" y="3432"/>
                <a:ext cx="790" cy="612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8" name="Line 56"/>
              <p:cNvSpPr>
                <a:spLocks noChangeAspect="1" noChangeShapeType="1"/>
              </p:cNvSpPr>
              <p:nvPr/>
            </p:nvSpPr>
            <p:spPr bwMode="auto">
              <a:xfrm>
                <a:off x="3169" y="4014"/>
                <a:ext cx="727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49" name="Text Box 57"/>
              <p:cNvSpPr txBox="1">
                <a:spLocks noChangeAspect="1" noChangeArrowheads="1"/>
              </p:cNvSpPr>
              <p:nvPr/>
            </p:nvSpPr>
            <p:spPr bwMode="auto">
              <a:xfrm>
                <a:off x="3248" y="3926"/>
                <a:ext cx="181" cy="8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2000" i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 i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 i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 i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 i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i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i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i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i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de-CH" sz="700" i="0"/>
                  <a:t>2.4 m</a:t>
                </a:r>
                <a:endParaRPr lang="en-US" sz="700" i="0"/>
              </a:p>
            </p:txBody>
          </p:sp>
          <p:sp>
            <p:nvSpPr>
              <p:cNvPr id="50" name="Line 58"/>
              <p:cNvSpPr>
                <a:spLocks noChangeAspect="1" noChangeShapeType="1"/>
              </p:cNvSpPr>
              <p:nvPr/>
            </p:nvSpPr>
            <p:spPr bwMode="auto">
              <a:xfrm>
                <a:off x="3175" y="3441"/>
                <a:ext cx="0" cy="54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51" name="Text Box 59"/>
              <p:cNvSpPr txBox="1">
                <a:spLocks noChangeAspect="1" noChangeArrowheads="1"/>
              </p:cNvSpPr>
              <p:nvPr/>
            </p:nvSpPr>
            <p:spPr bwMode="auto">
              <a:xfrm>
                <a:off x="3200" y="3687"/>
                <a:ext cx="181" cy="8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2000" i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 i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 i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 i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 i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i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i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i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i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de-CH" sz="700" i="0" dirty="0"/>
                  <a:t>1.6 m</a:t>
                </a:r>
                <a:endParaRPr lang="en-US" sz="700" i="0" dirty="0"/>
              </a:p>
            </p:txBody>
          </p:sp>
        </p:grpSp>
        <p:sp>
          <p:nvSpPr>
            <p:cNvPr id="38" name="Text Box 67"/>
            <p:cNvSpPr txBox="1">
              <a:spLocks noChangeArrowheads="1"/>
            </p:cNvSpPr>
            <p:nvPr/>
          </p:nvSpPr>
          <p:spPr bwMode="auto">
            <a:xfrm>
              <a:off x="845285" y="1470850"/>
              <a:ext cx="2216150" cy="129405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 sz="2000" i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i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i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i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i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de-DE" sz="1200" b="1" i="0" dirty="0"/>
                <a:t>Legend</a:t>
              </a:r>
            </a:p>
            <a:p>
              <a:pPr eaLnBrk="1" hangingPunct="1"/>
              <a:r>
                <a:rPr lang="de-DE" sz="1200" b="1" i="0" dirty="0"/>
                <a:t>        </a:t>
              </a:r>
              <a:r>
                <a:rPr lang="de-DE" sz="1200" i="0" dirty="0"/>
                <a:t>Brook</a:t>
              </a:r>
            </a:p>
            <a:p>
              <a:pPr eaLnBrk="1" hangingPunct="1"/>
              <a:r>
                <a:rPr lang="de-DE" sz="1200" i="0" dirty="0"/>
                <a:t>        </a:t>
              </a:r>
              <a:r>
                <a:rPr lang="de-DE" sz="1200" i="0" dirty="0" err="1"/>
                <a:t>Stormwater</a:t>
              </a:r>
              <a:endParaRPr lang="de-DE" sz="1200" i="0" dirty="0"/>
            </a:p>
            <a:p>
              <a:pPr eaLnBrk="1" hangingPunct="1"/>
              <a:r>
                <a:rPr lang="de-DE" sz="1200" i="0" dirty="0"/>
                <a:t>1    </a:t>
              </a:r>
              <a:r>
                <a:rPr lang="de-DE" sz="1200" i="0" dirty="0" smtClean="0"/>
                <a:t>  </a:t>
              </a:r>
              <a:r>
                <a:rPr lang="de-DE" sz="1200" i="0" dirty="0"/>
                <a:t>Sampling </a:t>
              </a:r>
              <a:r>
                <a:rPr lang="de-DE" sz="1200" i="0" dirty="0" err="1"/>
                <a:t>site</a:t>
              </a:r>
              <a:endParaRPr lang="de-DE" sz="1200" i="0" dirty="0"/>
            </a:p>
            <a:p>
              <a:pPr eaLnBrk="1" hangingPunct="1"/>
              <a:r>
                <a:rPr lang="de-DE" sz="1100" i="0" dirty="0"/>
                <a:t>ÜB</a:t>
              </a:r>
              <a:r>
                <a:rPr lang="de-DE" sz="1200" i="0" dirty="0"/>
                <a:t>   </a:t>
              </a:r>
              <a:r>
                <a:rPr lang="de-DE" sz="1200" i="0" dirty="0" smtClean="0"/>
                <a:t>Buildings</a:t>
              </a:r>
              <a:endParaRPr lang="de-DE" sz="1200" i="0" dirty="0"/>
            </a:p>
          </p:txBody>
        </p:sp>
        <p:sp>
          <p:nvSpPr>
            <p:cNvPr id="39" name="Oval 68"/>
            <p:cNvSpPr>
              <a:spLocks noChangeArrowheads="1"/>
            </p:cNvSpPr>
            <p:nvPr/>
          </p:nvSpPr>
          <p:spPr bwMode="auto">
            <a:xfrm>
              <a:off x="932598" y="2250049"/>
              <a:ext cx="179387" cy="179387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0" name="Rectangle 74"/>
            <p:cNvSpPr>
              <a:spLocks noChangeArrowheads="1"/>
            </p:cNvSpPr>
            <p:nvPr/>
          </p:nvSpPr>
          <p:spPr bwMode="auto">
            <a:xfrm>
              <a:off x="916723" y="1879412"/>
              <a:ext cx="217487" cy="73025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1" name="Rectangle 75"/>
            <p:cNvSpPr>
              <a:spLocks noChangeArrowheads="1"/>
            </p:cNvSpPr>
            <p:nvPr/>
          </p:nvSpPr>
          <p:spPr bwMode="auto">
            <a:xfrm>
              <a:off x="921485" y="2052449"/>
              <a:ext cx="217488" cy="7302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2" name="Text Box 119"/>
            <p:cNvSpPr txBox="1">
              <a:spLocks noChangeArrowheads="1"/>
            </p:cNvSpPr>
            <p:nvPr/>
          </p:nvSpPr>
          <p:spPr bwMode="auto">
            <a:xfrm>
              <a:off x="2031121" y="2837664"/>
              <a:ext cx="1167749" cy="516880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18000" tIns="18000" rIns="18000" bIns="18000">
              <a:spAutoFit/>
            </a:bodyPr>
            <a:lstStyle>
              <a:lvl1pPr eaLnBrk="0" hangingPunct="0">
                <a:tabLst>
                  <a:tab pos="1619250" algn="l"/>
                </a:tabLst>
                <a:defRPr sz="2000" i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tabLst>
                  <a:tab pos="1619250" algn="l"/>
                </a:tabLst>
                <a:defRPr sz="2000" i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tabLst>
                  <a:tab pos="1619250" algn="l"/>
                </a:tabLst>
                <a:defRPr sz="2000" i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tabLst>
                  <a:tab pos="1619250" algn="l"/>
                </a:tabLst>
                <a:defRPr sz="2000" i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tabLst>
                  <a:tab pos="1619250" algn="l"/>
                </a:tabLst>
                <a:defRPr sz="2000" i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619250" algn="l"/>
                </a:tabLst>
                <a:defRPr sz="2000" i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619250" algn="l"/>
                </a:tabLst>
                <a:defRPr sz="2000" i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619250" algn="l"/>
                </a:tabLst>
                <a:defRPr sz="2000" i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619250" algn="l"/>
                </a:tabLst>
                <a:defRPr sz="2000" i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de-CH" sz="1200" i="0" dirty="0"/>
                <a:t>0.02  </a:t>
              </a:r>
              <a:r>
                <a:rPr lang="el-GR" sz="1200" i="0" dirty="0"/>
                <a:t>μ</a:t>
              </a:r>
              <a:r>
                <a:rPr lang="de-CH" sz="1200" i="0" dirty="0"/>
                <a:t>g/L</a:t>
              </a:r>
              <a:br>
                <a:rPr lang="de-CH" sz="1200" i="0" dirty="0"/>
              </a:br>
              <a:r>
                <a:rPr lang="de-CH" sz="1200" i="0" dirty="0"/>
                <a:t>(max. 0.27)</a:t>
              </a:r>
              <a:endParaRPr lang="en-US" sz="1200" i="0" dirty="0"/>
            </a:p>
          </p:txBody>
        </p:sp>
        <p:sp>
          <p:nvSpPr>
            <p:cNvPr id="43" name="Text Box 18"/>
            <p:cNvSpPr txBox="1">
              <a:spLocks noChangeArrowheads="1"/>
            </p:cNvSpPr>
            <p:nvPr/>
          </p:nvSpPr>
          <p:spPr bwMode="auto">
            <a:xfrm>
              <a:off x="1547597" y="4788398"/>
              <a:ext cx="1017084" cy="516880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18000" tIns="18000" rIns="18000" bIns="18000">
              <a:spAutoFit/>
            </a:bodyPr>
            <a:lstStyle>
              <a:lvl1pPr eaLnBrk="0" hangingPunct="0">
                <a:tabLst>
                  <a:tab pos="1619250" algn="l"/>
                </a:tabLst>
                <a:defRPr sz="2000" i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tabLst>
                  <a:tab pos="1619250" algn="l"/>
                </a:tabLst>
                <a:defRPr sz="2000" i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tabLst>
                  <a:tab pos="1619250" algn="l"/>
                </a:tabLst>
                <a:defRPr sz="2000" i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tabLst>
                  <a:tab pos="1619250" algn="l"/>
                </a:tabLst>
                <a:defRPr sz="2000" i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tabLst>
                  <a:tab pos="1619250" algn="l"/>
                </a:tabLst>
                <a:defRPr sz="2000" i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619250" algn="l"/>
                </a:tabLst>
                <a:defRPr sz="2000" i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619250" algn="l"/>
                </a:tabLst>
                <a:defRPr sz="2000" i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619250" algn="l"/>
                </a:tabLst>
                <a:defRPr sz="2000" i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619250" algn="l"/>
                </a:tabLst>
                <a:defRPr sz="2000" i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de-CH" sz="1200" i="0" dirty="0"/>
                <a:t>0.3 </a:t>
              </a:r>
              <a:r>
                <a:rPr lang="el-GR" sz="1200" i="0" dirty="0"/>
                <a:t>μ</a:t>
              </a:r>
              <a:r>
                <a:rPr lang="de-CH" sz="1200" i="0" dirty="0"/>
                <a:t>g/L </a:t>
              </a:r>
              <a:br>
                <a:rPr lang="de-CH" sz="1200" i="0" dirty="0"/>
              </a:br>
              <a:r>
                <a:rPr lang="de-CH" sz="1200" i="0" dirty="0"/>
                <a:t>(max. 1.8)</a:t>
              </a:r>
              <a:endParaRPr lang="en-US" sz="1200" i="0" dirty="0"/>
            </a:p>
          </p:txBody>
        </p:sp>
        <p:sp>
          <p:nvSpPr>
            <p:cNvPr id="44" name="Text Box 19"/>
            <p:cNvSpPr txBox="1">
              <a:spLocks noChangeArrowheads="1"/>
            </p:cNvSpPr>
            <p:nvPr/>
          </p:nvSpPr>
          <p:spPr bwMode="auto">
            <a:xfrm>
              <a:off x="3970228" y="5020477"/>
              <a:ext cx="1147501" cy="516880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18000" tIns="18000" rIns="18000" bIns="18000">
              <a:spAutoFit/>
            </a:bodyPr>
            <a:lstStyle>
              <a:lvl1pPr eaLnBrk="0" hangingPunct="0">
                <a:tabLst>
                  <a:tab pos="1619250" algn="l"/>
                </a:tabLst>
                <a:defRPr sz="2000" i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tabLst>
                  <a:tab pos="1619250" algn="l"/>
                </a:tabLst>
                <a:defRPr sz="2000" i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tabLst>
                  <a:tab pos="1619250" algn="l"/>
                </a:tabLst>
                <a:defRPr sz="2000" i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tabLst>
                  <a:tab pos="1619250" algn="l"/>
                </a:tabLst>
                <a:defRPr sz="2000" i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tabLst>
                  <a:tab pos="1619250" algn="l"/>
                </a:tabLst>
                <a:defRPr sz="2000" i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619250" algn="l"/>
                </a:tabLst>
                <a:defRPr sz="2000" i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619250" algn="l"/>
                </a:tabLst>
                <a:defRPr sz="2000" i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619250" algn="l"/>
                </a:tabLst>
                <a:defRPr sz="2000" i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619250" algn="l"/>
                </a:tabLst>
                <a:defRPr sz="2000" i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de-CH" sz="1200" i="0"/>
                <a:t>0.07 </a:t>
              </a:r>
              <a:r>
                <a:rPr lang="el-GR" sz="1200" i="0"/>
                <a:t>μ</a:t>
              </a:r>
              <a:r>
                <a:rPr lang="de-CH" sz="1200" i="0"/>
                <a:t>g/L</a:t>
              </a:r>
            </a:p>
            <a:p>
              <a:pPr algn="ctr" eaLnBrk="1" hangingPunct="1"/>
              <a:r>
                <a:rPr lang="de-CH" sz="1200" i="0"/>
                <a:t>(max. 0.31)</a:t>
              </a:r>
              <a:endParaRPr lang="en-US" sz="1200" i="0"/>
            </a:p>
          </p:txBody>
        </p:sp>
        <p:sp>
          <p:nvSpPr>
            <p:cNvPr id="45" name="Text Box 20"/>
            <p:cNvSpPr txBox="1">
              <a:spLocks noChangeArrowheads="1"/>
            </p:cNvSpPr>
            <p:nvPr/>
          </p:nvSpPr>
          <p:spPr bwMode="auto">
            <a:xfrm>
              <a:off x="6544392" y="4204501"/>
              <a:ext cx="1128677" cy="516880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18000" tIns="18000" rIns="18000" bIns="18000">
              <a:spAutoFit/>
            </a:bodyPr>
            <a:lstStyle>
              <a:lvl1pPr eaLnBrk="0" hangingPunct="0">
                <a:tabLst>
                  <a:tab pos="1619250" algn="l"/>
                </a:tabLst>
                <a:defRPr sz="2000" i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tabLst>
                  <a:tab pos="1619250" algn="l"/>
                </a:tabLst>
                <a:defRPr sz="2000" i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tabLst>
                  <a:tab pos="1619250" algn="l"/>
                </a:tabLst>
                <a:defRPr sz="2000" i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tabLst>
                  <a:tab pos="1619250" algn="l"/>
                </a:tabLst>
                <a:defRPr sz="2000" i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tabLst>
                  <a:tab pos="1619250" algn="l"/>
                </a:tabLst>
                <a:defRPr sz="2000" i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619250" algn="l"/>
                </a:tabLst>
                <a:defRPr sz="2000" i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619250" algn="l"/>
                </a:tabLst>
                <a:defRPr sz="2000" i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619250" algn="l"/>
                </a:tabLst>
                <a:defRPr sz="2000" i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619250" algn="l"/>
                </a:tabLst>
                <a:defRPr sz="2000" i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de-CH" sz="1200" i="0"/>
                <a:t>0.05 </a:t>
              </a:r>
              <a:r>
                <a:rPr lang="el-GR" sz="1200" i="0"/>
                <a:t>μ</a:t>
              </a:r>
              <a:r>
                <a:rPr lang="de-CH" sz="1200" i="0"/>
                <a:t>g/L</a:t>
              </a:r>
            </a:p>
            <a:p>
              <a:pPr algn="ctr" eaLnBrk="1" hangingPunct="1"/>
              <a:r>
                <a:rPr lang="de-CH" sz="1200" i="0"/>
                <a:t>(max. 0.14)</a:t>
              </a:r>
              <a:endParaRPr lang="en-US" sz="1200" i="0"/>
            </a:p>
          </p:txBody>
        </p:sp>
        <p:sp>
          <p:nvSpPr>
            <p:cNvPr id="46" name="Text Box 21"/>
            <p:cNvSpPr txBox="1">
              <a:spLocks noChangeArrowheads="1"/>
            </p:cNvSpPr>
            <p:nvPr/>
          </p:nvSpPr>
          <p:spPr bwMode="auto">
            <a:xfrm>
              <a:off x="4193936" y="1462999"/>
              <a:ext cx="1189477" cy="516880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18000" tIns="18000" rIns="18000" bIns="18000">
              <a:spAutoFit/>
            </a:bodyPr>
            <a:lstStyle>
              <a:lvl1pPr eaLnBrk="0" hangingPunct="0">
                <a:tabLst>
                  <a:tab pos="1619250" algn="l"/>
                </a:tabLst>
                <a:defRPr sz="2000" i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tabLst>
                  <a:tab pos="1619250" algn="l"/>
                </a:tabLst>
                <a:defRPr sz="2000" i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tabLst>
                  <a:tab pos="1619250" algn="l"/>
                </a:tabLst>
                <a:defRPr sz="2000" i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tabLst>
                  <a:tab pos="1619250" algn="l"/>
                </a:tabLst>
                <a:defRPr sz="2000" i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tabLst>
                  <a:tab pos="1619250" algn="l"/>
                </a:tabLst>
                <a:defRPr sz="2000" i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619250" algn="l"/>
                </a:tabLst>
                <a:defRPr sz="2000" i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619250" algn="l"/>
                </a:tabLst>
                <a:defRPr sz="2000" i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619250" algn="l"/>
                </a:tabLst>
                <a:defRPr sz="2000" i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619250" algn="l"/>
                </a:tabLst>
                <a:defRPr sz="2000" i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de-CH" sz="1200" i="0" dirty="0"/>
                <a:t>470 </a:t>
              </a:r>
              <a:r>
                <a:rPr lang="el-GR" sz="1200" i="0" dirty="0"/>
                <a:t>μ</a:t>
              </a:r>
              <a:r>
                <a:rPr lang="de-CH" sz="1200" i="0" dirty="0"/>
                <a:t>g/L</a:t>
              </a:r>
            </a:p>
            <a:p>
              <a:pPr algn="ctr" eaLnBrk="1" hangingPunct="1"/>
              <a:r>
                <a:rPr lang="de-CH" sz="1200" i="0" dirty="0"/>
                <a:t>(max. 770)</a:t>
              </a:r>
              <a:endParaRPr lang="en-US" sz="1200" i="0" dirty="0"/>
            </a:p>
          </p:txBody>
        </p:sp>
      </p:grpSp>
      <p:sp>
        <p:nvSpPr>
          <p:cNvPr id="55" name="Rectangle 54"/>
          <p:cNvSpPr/>
          <p:nvPr/>
        </p:nvSpPr>
        <p:spPr>
          <a:xfrm>
            <a:off x="790296" y="5893241"/>
            <a:ext cx="8134066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700" dirty="0"/>
              <a:t>Burkhardt, M., et al. (2011): </a:t>
            </a:r>
            <a:r>
              <a:rPr lang="de-CH" sz="700" dirty="0" err="1"/>
              <a:t>Leaching</a:t>
            </a:r>
            <a:r>
              <a:rPr lang="de-CH" sz="700" dirty="0"/>
              <a:t> </a:t>
            </a:r>
            <a:r>
              <a:rPr lang="de-CH" sz="700" dirty="0" err="1"/>
              <a:t>of</a:t>
            </a:r>
            <a:r>
              <a:rPr lang="de-CH" sz="700" dirty="0"/>
              <a:t> additives </a:t>
            </a:r>
            <a:r>
              <a:rPr lang="de-CH" sz="700" dirty="0" err="1"/>
              <a:t>from</a:t>
            </a:r>
            <a:r>
              <a:rPr lang="de-CH" sz="700" dirty="0"/>
              <a:t> </a:t>
            </a:r>
            <a:r>
              <a:rPr lang="de-CH" sz="700" dirty="0" err="1"/>
              <a:t>construction</a:t>
            </a:r>
            <a:r>
              <a:rPr lang="de-CH" sz="700" dirty="0"/>
              <a:t> </a:t>
            </a:r>
            <a:r>
              <a:rPr lang="de-CH" sz="700" dirty="0" err="1"/>
              <a:t>materials</a:t>
            </a:r>
            <a:r>
              <a:rPr lang="de-CH" sz="700" dirty="0"/>
              <a:t> </a:t>
            </a:r>
            <a:r>
              <a:rPr lang="de-CH" sz="700" dirty="0" err="1"/>
              <a:t>to</a:t>
            </a:r>
            <a:r>
              <a:rPr lang="de-CH" sz="700" dirty="0"/>
              <a:t> urban </a:t>
            </a:r>
            <a:r>
              <a:rPr lang="de-CH" sz="700" dirty="0" err="1"/>
              <a:t>storm</a:t>
            </a:r>
            <a:r>
              <a:rPr lang="de-CH" sz="700" dirty="0"/>
              <a:t> </a:t>
            </a:r>
            <a:r>
              <a:rPr lang="de-CH" sz="700" dirty="0" err="1"/>
              <a:t>water</a:t>
            </a:r>
            <a:r>
              <a:rPr lang="de-CH" sz="700" dirty="0"/>
              <a:t> </a:t>
            </a:r>
            <a:r>
              <a:rPr lang="de-CH" sz="700" dirty="0" err="1"/>
              <a:t>runoff</a:t>
            </a:r>
            <a:r>
              <a:rPr lang="de-CH" sz="700" dirty="0"/>
              <a:t>. Water Science &amp; Technology, 63(9):1974-1981</a:t>
            </a:r>
          </a:p>
        </p:txBody>
      </p:sp>
      <p:sp>
        <p:nvSpPr>
          <p:cNvPr id="3" name="Rectangle 2"/>
          <p:cNvSpPr/>
          <p:nvPr/>
        </p:nvSpPr>
        <p:spPr>
          <a:xfrm>
            <a:off x="983432" y="2186981"/>
            <a:ext cx="48798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/>
              <a:t>Event-based mean concentrations in </a:t>
            </a:r>
            <a:r>
              <a:rPr lang="en-US" sz="1400" b="1" dirty="0" err="1" smtClean="0"/>
              <a:t>stormwater</a:t>
            </a:r>
            <a:r>
              <a:rPr lang="en-US" sz="1400" b="1" dirty="0" smtClean="0"/>
              <a:t> (n=20)</a:t>
            </a:r>
            <a:endParaRPr lang="de-CH" sz="1400" b="1" dirty="0"/>
          </a:p>
        </p:txBody>
      </p:sp>
      <p:sp>
        <p:nvSpPr>
          <p:cNvPr id="57" name="Rectangle 56"/>
          <p:cNvSpPr/>
          <p:nvPr/>
        </p:nvSpPr>
        <p:spPr>
          <a:xfrm>
            <a:off x="6744072" y="2195524"/>
            <a:ext cx="459606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/>
              <a:t>Weekly/monthly mean concentrations in streamflow</a:t>
            </a:r>
            <a:endParaRPr lang="de-CH" sz="1400" b="1" dirty="0"/>
          </a:p>
        </p:txBody>
      </p:sp>
    </p:spTree>
    <p:extLst>
      <p:ext uri="{BB962C8B-B14F-4D97-AF65-F5344CB8AC3E}">
        <p14:creationId xmlns:p14="http://schemas.microsoft.com/office/powerpoint/2010/main" val="3544038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744538"/>
            <a:r>
              <a:rPr lang="en-US" sz="2600" dirty="0"/>
              <a:t>Outline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B3B594-2801-4864-9089-E42463258A4B}" type="slidenum">
              <a:rPr lang="de-CH" smtClean="0"/>
              <a:pPr/>
              <a:t>14</a:t>
            </a:fld>
            <a:endParaRPr lang="de-CH"/>
          </a:p>
        </p:txBody>
      </p:sp>
      <p:cxnSp>
        <p:nvCxnSpPr>
          <p:cNvPr id="8" name="Gerade Verbindung 12"/>
          <p:cNvCxnSpPr/>
          <p:nvPr/>
        </p:nvCxnSpPr>
        <p:spPr>
          <a:xfrm>
            <a:off x="0" y="6073864"/>
            <a:ext cx="1219131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Inhaltsplatzhalter 2"/>
          <p:cNvSpPr>
            <a:spLocks noGrp="1"/>
          </p:cNvSpPr>
          <p:nvPr>
            <p:ph sz="quarter" idx="13"/>
          </p:nvPr>
        </p:nvSpPr>
        <p:spPr>
          <a:xfrm>
            <a:off x="479376" y="1166813"/>
            <a:ext cx="10943167" cy="3918371"/>
          </a:xfrm>
        </p:spPr>
        <p:txBody>
          <a:bodyPr/>
          <a:lstStyle/>
          <a:p>
            <a:pPr>
              <a:tabLst>
                <a:tab pos="8251825" algn="l"/>
              </a:tabLst>
            </a:pPr>
            <a:r>
              <a:rPr lang="en-US" sz="2000" b="0" dirty="0"/>
              <a:t>Introduction</a:t>
            </a:r>
          </a:p>
          <a:p>
            <a:pPr>
              <a:tabLst>
                <a:tab pos="8251825" algn="l"/>
              </a:tabLst>
            </a:pPr>
            <a:r>
              <a:rPr lang="en-US" sz="2000" b="0" dirty="0"/>
              <a:t>Façade Coatings</a:t>
            </a:r>
          </a:p>
          <a:p>
            <a:pPr>
              <a:tabLst>
                <a:tab pos="8251825" algn="l"/>
              </a:tabLst>
            </a:pPr>
            <a:r>
              <a:rPr lang="en-US" sz="2000" dirty="0"/>
              <a:t>Risk Scenario</a:t>
            </a:r>
          </a:p>
          <a:p>
            <a:pPr>
              <a:tabLst>
                <a:tab pos="8251825" algn="l"/>
              </a:tabLst>
            </a:pPr>
            <a:r>
              <a:rPr lang="en-US" sz="2000" b="0" dirty="0"/>
              <a:t>Summary</a:t>
            </a:r>
          </a:p>
          <a:p>
            <a:pPr marL="264563" indent="0">
              <a:buNone/>
              <a:tabLst>
                <a:tab pos="8251825" algn="l"/>
              </a:tabLst>
            </a:pPr>
            <a:endParaRPr lang="en-US" sz="2000" b="0" dirty="0"/>
          </a:p>
          <a:p>
            <a:pPr>
              <a:tabLst>
                <a:tab pos="8251825" algn="l"/>
              </a:tabLst>
            </a:pPr>
            <a:r>
              <a:rPr lang="en-US" sz="2000" b="0" dirty="0"/>
              <a:t>COMLEAM-Software</a:t>
            </a:r>
          </a:p>
          <a:p>
            <a:pPr>
              <a:tabLst>
                <a:tab pos="8251825" algn="l"/>
              </a:tabLst>
            </a:pPr>
            <a:r>
              <a:rPr lang="en-US" sz="2000" b="0" dirty="0"/>
              <a:t>Exercises</a:t>
            </a:r>
          </a:p>
        </p:txBody>
      </p:sp>
    </p:spTree>
    <p:extLst>
      <p:ext uri="{BB962C8B-B14F-4D97-AF65-F5344CB8AC3E}">
        <p14:creationId xmlns:p14="http://schemas.microsoft.com/office/powerpoint/2010/main" val="394004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de-DE" dirty="0" smtClean="0"/>
              <a:t>Risk Scenario: Assessment </a:t>
            </a:r>
            <a:r>
              <a:rPr lang="en-GB" altLang="de-DE" dirty="0"/>
              <a:t>of Emissions using an Exposure </a:t>
            </a:r>
            <a:r>
              <a:rPr lang="en-GB" altLang="de-DE" dirty="0" smtClean="0"/>
              <a:t>Scenario in Switzerland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79376" y="980728"/>
            <a:ext cx="11712624" cy="1473121"/>
          </a:xfrm>
        </p:spPr>
        <p:txBody>
          <a:bodyPr/>
          <a:lstStyle/>
          <a:p>
            <a:r>
              <a:rPr lang="en-GB" sz="2000" dirty="0"/>
              <a:t>Environmental impact </a:t>
            </a:r>
            <a:r>
              <a:rPr lang="en-GB" sz="2000" dirty="0" smtClean="0"/>
              <a:t>of </a:t>
            </a:r>
            <a:r>
              <a:rPr lang="en-GB" sz="2000" dirty="0"/>
              <a:t>construction products to surface </a:t>
            </a:r>
            <a:r>
              <a:rPr lang="en-GB" sz="2000" dirty="0" smtClean="0"/>
              <a:t>waters</a:t>
            </a:r>
            <a:r>
              <a:rPr lang="en-GB" sz="2000" baseline="30000" dirty="0" smtClean="0"/>
              <a:t>1,2</a:t>
            </a:r>
            <a:endParaRPr lang="en-GB" sz="2000" baseline="30000" dirty="0"/>
          </a:p>
          <a:p>
            <a:pPr lvl="1">
              <a:spcAft>
                <a:spcPts val="0"/>
              </a:spcAft>
            </a:pPr>
            <a:r>
              <a:rPr lang="en-GB" sz="2000" dirty="0" smtClean="0"/>
              <a:t>Emission: Persistence, </a:t>
            </a:r>
            <a:r>
              <a:rPr lang="en-GB" sz="2000" dirty="0" err="1" smtClean="0"/>
              <a:t>ecotoxicity</a:t>
            </a:r>
            <a:r>
              <a:rPr lang="en-GB" sz="2000" dirty="0" smtClean="0"/>
              <a:t> and leaching </a:t>
            </a:r>
            <a:r>
              <a:rPr lang="en-GB" sz="2000" dirty="0"/>
              <a:t>data of products (EN 16105, </a:t>
            </a:r>
            <a:r>
              <a:rPr lang="en-GB" sz="2000" dirty="0" smtClean="0"/>
              <a:t>CEN/TS16637-2)</a:t>
            </a:r>
            <a:endParaRPr lang="en-GB" sz="2000" dirty="0"/>
          </a:p>
          <a:p>
            <a:pPr lvl="1">
              <a:spcAft>
                <a:spcPts val="0"/>
              </a:spcAft>
            </a:pPr>
            <a:r>
              <a:rPr lang="en-GB" sz="2000" dirty="0" smtClean="0"/>
              <a:t>Modelling an exposure scenario:  Weather</a:t>
            </a:r>
            <a:r>
              <a:rPr lang="en-GB" sz="2000" dirty="0"/>
              <a:t>, geometry, </a:t>
            </a:r>
            <a:r>
              <a:rPr lang="en-GB" sz="2000" dirty="0" smtClean="0"/>
              <a:t>flow in surface waters, </a:t>
            </a:r>
            <a:r>
              <a:rPr lang="en-GB" sz="2000" dirty="0"/>
              <a:t>limit </a:t>
            </a:r>
            <a:r>
              <a:rPr lang="en-GB" sz="2000" dirty="0" smtClean="0"/>
              <a:t>values</a:t>
            </a:r>
            <a:r>
              <a:rPr lang="en-GB" sz="2000" dirty="0"/>
              <a:t> </a:t>
            </a:r>
            <a:r>
              <a:rPr lang="en-GB" sz="2000" dirty="0" smtClean="0"/>
              <a:t>etc.</a:t>
            </a:r>
            <a:endParaRPr lang="en-GB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B3B594-2801-4864-9089-E42463258A4B}" type="slidenum">
              <a:rPr lang="de-CH" smtClean="0"/>
              <a:pPr/>
              <a:t>15</a:t>
            </a:fld>
            <a:endParaRPr lang="de-CH"/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3536994" y="3008098"/>
            <a:ext cx="2226893" cy="58477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de-DE" sz="1600" b="1" dirty="0"/>
              <a:t>Modelling</a:t>
            </a:r>
            <a:br>
              <a:rPr lang="en-GB" altLang="de-DE" sz="1600" b="1" dirty="0"/>
            </a:br>
            <a:r>
              <a:rPr lang="en-GB" altLang="de-DE" sz="1600" dirty="0" smtClean="0"/>
              <a:t>(Software COMLEAM)</a:t>
            </a:r>
            <a:endParaRPr lang="en-GB" altLang="de-DE" sz="1600" dirty="0"/>
          </a:p>
        </p:txBody>
      </p:sp>
      <p:sp>
        <p:nvSpPr>
          <p:cNvPr id="12" name="Rectangle 30"/>
          <p:cNvSpPr>
            <a:spLocks noChangeArrowheads="1"/>
          </p:cNvSpPr>
          <p:nvPr/>
        </p:nvSpPr>
        <p:spPr bwMode="auto">
          <a:xfrm>
            <a:off x="1335392" y="2996952"/>
            <a:ext cx="1096774" cy="58477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CH" altLang="de-DE" sz="1600" b="1" dirty="0"/>
              <a:t>Emission</a:t>
            </a:r>
            <a:r>
              <a:rPr lang="de-CH" altLang="de-DE" sz="1600" dirty="0"/>
              <a:t/>
            </a:r>
            <a:br>
              <a:rPr lang="de-CH" altLang="de-DE" sz="1600" dirty="0"/>
            </a:br>
            <a:r>
              <a:rPr lang="de-CH" altLang="de-DE" sz="1600" dirty="0"/>
              <a:t>(lab, </a:t>
            </a:r>
            <a:r>
              <a:rPr lang="de-CH" altLang="de-DE" sz="1600" dirty="0" err="1"/>
              <a:t>field</a:t>
            </a:r>
            <a:r>
              <a:rPr lang="de-CH" altLang="de-DE" sz="1600" dirty="0"/>
              <a:t>)</a:t>
            </a:r>
          </a:p>
        </p:txBody>
      </p:sp>
      <p:sp>
        <p:nvSpPr>
          <p:cNvPr id="13" name="Rectangle 31"/>
          <p:cNvSpPr>
            <a:spLocks noChangeArrowheads="1"/>
          </p:cNvSpPr>
          <p:nvPr/>
        </p:nvSpPr>
        <p:spPr bwMode="auto">
          <a:xfrm>
            <a:off x="6708579" y="3013807"/>
            <a:ext cx="2799036" cy="58477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de-DE" sz="1600" b="1" dirty="0"/>
              <a:t>Environmental Impact </a:t>
            </a:r>
            <a:br>
              <a:rPr lang="en-GB" altLang="de-DE" sz="1600" b="1" dirty="0"/>
            </a:br>
            <a:r>
              <a:rPr lang="en-GB" altLang="de-DE" sz="1600" dirty="0"/>
              <a:t>(surface water, groundwater)</a:t>
            </a:r>
          </a:p>
        </p:txBody>
      </p:sp>
      <p:sp>
        <p:nvSpPr>
          <p:cNvPr id="19" name="Right Arrow 18"/>
          <p:cNvSpPr/>
          <p:nvPr/>
        </p:nvSpPr>
        <p:spPr>
          <a:xfrm>
            <a:off x="3122473" y="3813097"/>
            <a:ext cx="381239" cy="1512168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0" name="Right Arrow 19"/>
          <p:cNvSpPr/>
          <p:nvPr/>
        </p:nvSpPr>
        <p:spPr>
          <a:xfrm>
            <a:off x="6096000" y="3823178"/>
            <a:ext cx="381239" cy="1512168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21" y="3764235"/>
            <a:ext cx="2062109" cy="17284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056" y="3709834"/>
            <a:ext cx="3392374" cy="1782881"/>
          </a:xfrm>
          <a:prstGeom prst="rect">
            <a:avLst/>
          </a:prstGeom>
        </p:spPr>
      </p:pic>
      <p:sp>
        <p:nvSpPr>
          <p:cNvPr id="22" name="Right Arrow 21"/>
          <p:cNvSpPr/>
          <p:nvPr/>
        </p:nvSpPr>
        <p:spPr>
          <a:xfrm>
            <a:off x="10099755" y="3625203"/>
            <a:ext cx="381239" cy="1512168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grpSp>
        <p:nvGrpSpPr>
          <p:cNvPr id="23" name="Group 22"/>
          <p:cNvGrpSpPr/>
          <p:nvPr/>
        </p:nvGrpSpPr>
        <p:grpSpPr>
          <a:xfrm>
            <a:off x="10566571" y="3610886"/>
            <a:ext cx="670588" cy="1834338"/>
            <a:chOff x="3653480" y="3683636"/>
            <a:chExt cx="778825" cy="2130411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3480" y="3683636"/>
              <a:ext cx="743353" cy="743352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8952" y="4383099"/>
              <a:ext cx="743353" cy="743352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8952" y="5070695"/>
              <a:ext cx="743353" cy="743352"/>
            </a:xfrm>
            <a:prstGeom prst="rect">
              <a:avLst/>
            </a:prstGeom>
          </p:spPr>
        </p:pic>
      </p:grpSp>
      <p:sp>
        <p:nvSpPr>
          <p:cNvPr id="27" name="Rectangle 31"/>
          <p:cNvSpPr>
            <a:spLocks noChangeArrowheads="1"/>
          </p:cNvSpPr>
          <p:nvPr/>
        </p:nvSpPr>
        <p:spPr bwMode="auto">
          <a:xfrm>
            <a:off x="9984432" y="3013807"/>
            <a:ext cx="1896673" cy="58477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de-DE" sz="1600" b="1" dirty="0"/>
              <a:t>Declaration</a:t>
            </a:r>
            <a:br>
              <a:rPr lang="en-GB" altLang="de-DE" sz="1600" b="1" dirty="0"/>
            </a:br>
            <a:r>
              <a:rPr lang="en-GB" altLang="de-DE" sz="1600" dirty="0"/>
              <a:t>(e.g. product label)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743" y="3633234"/>
            <a:ext cx="2002113" cy="1859105"/>
          </a:xfrm>
          <a:prstGeom prst="rect">
            <a:avLst/>
          </a:prstGeom>
        </p:spPr>
      </p:pic>
      <p:sp>
        <p:nvSpPr>
          <p:cNvPr id="21" name="Rectangle 7"/>
          <p:cNvSpPr>
            <a:spLocks noChangeArrowheads="1"/>
          </p:cNvSpPr>
          <p:nvPr/>
        </p:nvSpPr>
        <p:spPr bwMode="auto">
          <a:xfrm>
            <a:off x="759885" y="5754742"/>
            <a:ext cx="99351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200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17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Aft>
                <a:spcPts val="2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Aft>
                <a:spcPts val="2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Aft>
                <a:spcPts val="2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Aft>
                <a:spcPts val="2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2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2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2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2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de-CH" altLang="de-DE" sz="800" b="0" dirty="0"/>
              <a:t>1 </a:t>
            </a:r>
            <a:r>
              <a:rPr lang="de-CH" altLang="de-DE" sz="800" b="0" dirty="0" smtClean="0"/>
              <a:t>Burkhardt, M. </a:t>
            </a:r>
            <a:r>
              <a:rPr lang="de-CH" altLang="de-DE" sz="800" b="0" dirty="0"/>
              <a:t>et al. (2021): </a:t>
            </a:r>
            <a:r>
              <a:rPr lang="de-CH" altLang="de-DE" sz="800" b="0" dirty="0" smtClean="0"/>
              <a:t>Emissionsbasierte Bauproduktebewertung – Gewässerschutz an der Quelle. Aqua und Gas, 55-64.</a:t>
            </a:r>
          </a:p>
          <a:p>
            <a:pPr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de-CH" altLang="de-DE" sz="800" b="0" dirty="0" smtClean="0"/>
              <a:t>2 Burkhardt, M. et al. (</a:t>
            </a:r>
            <a:r>
              <a:rPr lang="de-CH" altLang="de-DE" sz="800" b="0" dirty="0"/>
              <a:t>2021): Entwicklung einer emissionsbasierten </a:t>
            </a:r>
            <a:r>
              <a:rPr lang="de-CH" altLang="de-DE" sz="800" b="0" dirty="0" smtClean="0"/>
              <a:t>Bauproduktebewertung - Anwendung </a:t>
            </a:r>
            <a:r>
              <a:rPr lang="de-CH" altLang="de-DE" sz="800" b="0" dirty="0"/>
              <a:t>des Konzepts für Dachbahnen und </a:t>
            </a:r>
            <a:r>
              <a:rPr lang="de-CH" altLang="de-DE" sz="800" b="0" dirty="0" smtClean="0"/>
              <a:t>Fassadenputze. Report, p. 115</a:t>
            </a:r>
            <a:endParaRPr lang="de-CH" altLang="de-DE" sz="800" b="0" dirty="0"/>
          </a:p>
        </p:txBody>
      </p:sp>
      <p:sp>
        <p:nvSpPr>
          <p:cNvPr id="29" name="Content Placeholder 2"/>
          <p:cNvSpPr txBox="1">
            <a:spLocks/>
          </p:cNvSpPr>
          <p:nvPr/>
        </p:nvSpPr>
        <p:spPr>
          <a:xfrm>
            <a:off x="479376" y="2013500"/>
            <a:ext cx="11712624" cy="4793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38163" indent="-273600" algn="l" defTabSz="914400" rtl="0" eaLnBrk="1" latinLnBrk="0" hangingPunct="1">
              <a:spcBef>
                <a:spcPts val="600"/>
              </a:spcBef>
              <a:spcAft>
                <a:spcPts val="800"/>
              </a:spcAft>
              <a:buClr>
                <a:schemeClr val="accent1"/>
              </a:buClr>
              <a:buSzPct val="94000"/>
              <a:buFont typeface="Wingdings" pitchFamily="2" charset="2"/>
              <a:buChar char="n"/>
              <a:tabLst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3275" indent="-2736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94000"/>
              <a:buFont typeface="Wingdings" pitchFamily="2" charset="2"/>
              <a:buChar char="n"/>
              <a:tabLst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4738" indent="-2736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tabLst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1438" indent="-2736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6075" indent="-274638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 lang="de-CH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41437" indent="0" algn="l" defTabSz="914400" rtl="0" eaLnBrk="1" latinLnBrk="0" hangingPunct="1">
              <a:spcBef>
                <a:spcPct val="20000"/>
              </a:spcBef>
              <a:buClr>
                <a:schemeClr val="bg2"/>
              </a:buClr>
              <a:buFont typeface="Wingdings" pitchFamily="2" charset="2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Aft>
                <a:spcPts val="0"/>
              </a:spcAft>
            </a:pPr>
            <a:r>
              <a:rPr lang="en-GB" sz="2000" dirty="0" smtClean="0"/>
              <a:t>Risk evaluation: PEC / PNEC criteria classified leading to declaration</a:t>
            </a:r>
          </a:p>
        </p:txBody>
      </p:sp>
      <p:sp>
        <p:nvSpPr>
          <p:cNvPr id="30" name="Content Placeholder 2"/>
          <p:cNvSpPr txBox="1">
            <a:spLocks/>
          </p:cNvSpPr>
          <p:nvPr/>
        </p:nvSpPr>
        <p:spPr>
          <a:xfrm>
            <a:off x="479376" y="2367403"/>
            <a:ext cx="11712624" cy="4810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38163" indent="-273600" algn="l" defTabSz="914400" rtl="0" eaLnBrk="1" latinLnBrk="0" hangingPunct="1">
              <a:spcBef>
                <a:spcPts val="600"/>
              </a:spcBef>
              <a:spcAft>
                <a:spcPts val="800"/>
              </a:spcAft>
              <a:buClr>
                <a:schemeClr val="accent1"/>
              </a:buClr>
              <a:buSzPct val="94000"/>
              <a:buFont typeface="Wingdings" pitchFamily="2" charset="2"/>
              <a:buChar char="n"/>
              <a:tabLst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3275" indent="-2736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94000"/>
              <a:buFont typeface="Wingdings" pitchFamily="2" charset="2"/>
              <a:buChar char="n"/>
              <a:tabLst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4738" indent="-2736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tabLst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1438" indent="-2736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6075" indent="-274638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 lang="de-CH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41437" indent="0" algn="l" defTabSz="914400" rtl="0" eaLnBrk="1" latinLnBrk="0" hangingPunct="1">
              <a:spcBef>
                <a:spcPct val="20000"/>
              </a:spcBef>
              <a:buClr>
                <a:schemeClr val="bg2"/>
              </a:buClr>
              <a:buFont typeface="Wingdings" pitchFamily="2" charset="2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en-GB" sz="2000" dirty="0" smtClean="0"/>
              <a:t>Assessment of Soil and Groundwater also possible (PELMO, M. Klein)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8509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7" grpId="0"/>
      <p:bldP spid="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de-DE" dirty="0"/>
              <a:t>Risk Scenario: Exposure Scenario for Façade Render – </a:t>
            </a:r>
            <a:r>
              <a:rPr lang="en-GB" altLang="de-DE" dirty="0" smtClean="0"/>
              <a:t>Certain Boundary </a:t>
            </a:r>
            <a:r>
              <a:rPr lang="en-GB" altLang="de-DE" dirty="0"/>
              <a:t>Conditions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79376" y="990117"/>
            <a:ext cx="11449272" cy="1700299"/>
          </a:xfrm>
        </p:spPr>
        <p:txBody>
          <a:bodyPr/>
          <a:lstStyle/>
          <a:p>
            <a:r>
              <a:rPr lang="en-GB" sz="2000" dirty="0"/>
              <a:t>Geometry </a:t>
            </a:r>
            <a:r>
              <a:rPr lang="en-GB" sz="2000" dirty="0" smtClean="0"/>
              <a:t>and exposure in </a:t>
            </a:r>
            <a:r>
              <a:rPr lang="en-GB" sz="2000" dirty="0"/>
              <a:t>the CH scenario (single </a:t>
            </a:r>
            <a:r>
              <a:rPr lang="en-GB" sz="2000" dirty="0" smtClean="0"/>
              <a:t>house </a:t>
            </a:r>
            <a:r>
              <a:rPr lang="en-GB" sz="2000" dirty="0"/>
              <a:t>≈ </a:t>
            </a:r>
            <a:r>
              <a:rPr lang="en-GB" sz="2000" dirty="0" smtClean="0"/>
              <a:t>ESD countryside </a:t>
            </a:r>
            <a:r>
              <a:rPr lang="en-GB" sz="2000" dirty="0"/>
              <a:t>scenario)</a:t>
            </a:r>
          </a:p>
          <a:p>
            <a:pPr lvl="1">
              <a:spcAft>
                <a:spcPts val="0"/>
              </a:spcAft>
            </a:pPr>
            <a:r>
              <a:rPr lang="en-GB" sz="2000" dirty="0"/>
              <a:t>Height 10 m typical for </a:t>
            </a:r>
            <a:r>
              <a:rPr lang="en-GB" sz="2000" dirty="0" smtClean="0"/>
              <a:t>3-storey </a:t>
            </a:r>
            <a:r>
              <a:rPr lang="en-GB" sz="2000" dirty="0"/>
              <a:t>building</a:t>
            </a:r>
          </a:p>
          <a:p>
            <a:pPr lvl="1">
              <a:spcAft>
                <a:spcPts val="0"/>
              </a:spcAft>
            </a:pPr>
            <a:r>
              <a:rPr lang="en-GB" sz="2000" dirty="0"/>
              <a:t>Area of dilution 400 m</a:t>
            </a:r>
            <a:r>
              <a:rPr lang="en-GB" sz="2000" baseline="30000" dirty="0"/>
              <a:t>2</a:t>
            </a:r>
            <a:r>
              <a:rPr lang="en-GB" sz="2000" dirty="0"/>
              <a:t> (representing pavements etc.)</a:t>
            </a:r>
          </a:p>
          <a:p>
            <a:pPr lvl="1">
              <a:spcAft>
                <a:spcPts val="0"/>
              </a:spcAft>
            </a:pPr>
            <a:r>
              <a:rPr lang="en-GB" sz="2000" dirty="0"/>
              <a:t>W- and E-façades orientation at long side</a:t>
            </a:r>
            <a:endParaRPr lang="en-GB" sz="2000" baseline="30000" dirty="0"/>
          </a:p>
          <a:p>
            <a:pPr lvl="1">
              <a:spcAft>
                <a:spcPts val="0"/>
              </a:spcAft>
            </a:pPr>
            <a:r>
              <a:rPr lang="en-GB" sz="2000" dirty="0"/>
              <a:t>Flat roof 145 m</a:t>
            </a:r>
            <a:r>
              <a:rPr lang="en-GB" sz="2000" baseline="30000" dirty="0"/>
              <a:t>2</a:t>
            </a:r>
            <a:r>
              <a:rPr lang="en-GB" sz="2000" dirty="0"/>
              <a:t> (similar size as BPR)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B3B594-2801-4864-9089-E42463258A4B}" type="slidenum">
              <a:rPr lang="de-CH" smtClean="0"/>
              <a:pPr/>
              <a:t>16</a:t>
            </a:fld>
            <a:endParaRPr lang="de-CH"/>
          </a:p>
        </p:txBody>
      </p:sp>
      <p:grpSp>
        <p:nvGrpSpPr>
          <p:cNvPr id="18" name="Group 17"/>
          <p:cNvGrpSpPr/>
          <p:nvPr/>
        </p:nvGrpSpPr>
        <p:grpSpPr>
          <a:xfrm>
            <a:off x="2234905" y="2852935"/>
            <a:ext cx="5371016" cy="3023157"/>
            <a:chOff x="1217317" y="2823122"/>
            <a:chExt cx="4772814" cy="2686450"/>
          </a:xfrm>
        </p:grpSpPr>
        <p:pic>
          <p:nvPicPr>
            <p:cNvPr id="31" name="Grafik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1876" y="2823122"/>
              <a:ext cx="4728255" cy="2609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2" name="Gerade Verbindung mit Pfeil 23"/>
            <p:cNvCxnSpPr>
              <a:cxnSpLocks noChangeShapeType="1"/>
            </p:cNvCxnSpPr>
            <p:nvPr/>
          </p:nvCxnSpPr>
          <p:spPr bwMode="auto">
            <a:xfrm>
              <a:off x="2242404" y="4115612"/>
              <a:ext cx="1254190" cy="419893"/>
            </a:xfrm>
            <a:prstGeom prst="straightConnector1">
              <a:avLst/>
            </a:prstGeom>
            <a:noFill/>
            <a:ln w="19050" algn="ctr">
              <a:solidFill>
                <a:schemeClr val="tx2"/>
              </a:solidFill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3" name="Gerade Verbindung mit Pfeil 25"/>
            <p:cNvCxnSpPr>
              <a:cxnSpLocks noChangeShapeType="1"/>
            </p:cNvCxnSpPr>
            <p:nvPr/>
          </p:nvCxnSpPr>
          <p:spPr bwMode="auto">
            <a:xfrm flipV="1">
              <a:off x="3526269" y="3700136"/>
              <a:ext cx="1875916" cy="827879"/>
            </a:xfrm>
            <a:prstGeom prst="straightConnector1">
              <a:avLst/>
            </a:prstGeom>
            <a:noFill/>
            <a:ln w="19050" algn="ctr">
              <a:solidFill>
                <a:schemeClr val="tx2"/>
              </a:solidFill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4" name="Textfeld 27"/>
            <p:cNvSpPr txBox="1">
              <a:spLocks noChangeArrowheads="1"/>
            </p:cNvSpPr>
            <p:nvPr/>
          </p:nvSpPr>
          <p:spPr bwMode="auto">
            <a:xfrm rot="1027693">
              <a:off x="2553071" y="4088671"/>
              <a:ext cx="668903" cy="306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spcAft>
                  <a:spcPts val="2000"/>
                </a:spcAft>
                <a:buClr>
                  <a:schemeClr val="accent1"/>
                </a:buClr>
                <a:buFont typeface="Wingdings" panose="05000000000000000000" pitchFamily="2" charset="2"/>
                <a:buChar char="n"/>
                <a:defRPr sz="17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Aft>
                  <a:spcPts val="2000"/>
                </a:spcAft>
                <a:buClr>
                  <a:schemeClr val="bg2"/>
                </a:buClr>
                <a:buFont typeface="Wingdings" panose="05000000000000000000" pitchFamily="2" charset="2"/>
                <a:buChar char="n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Aft>
                  <a:spcPts val="2000"/>
                </a:spcAft>
                <a:buClr>
                  <a:schemeClr val="bg2"/>
                </a:buClr>
                <a:buFont typeface="Wingdings" panose="05000000000000000000" pitchFamily="2" charset="2"/>
                <a:buChar char="n"/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Aft>
                  <a:spcPts val="2000"/>
                </a:spcAft>
                <a:buClr>
                  <a:schemeClr val="bg2"/>
                </a:buClr>
                <a:buFont typeface="Wingdings" panose="05000000000000000000" pitchFamily="2" charset="2"/>
                <a:buChar char="n"/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Aft>
                  <a:spcPts val="2000"/>
                </a:spcAft>
                <a:buClr>
                  <a:schemeClr val="bg2"/>
                </a:buClr>
                <a:buFont typeface="Wingdings" panose="05000000000000000000" pitchFamily="2" charset="2"/>
                <a:buChar char="n"/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ts val="2000"/>
                </a:spcAft>
                <a:buClr>
                  <a:schemeClr val="bg2"/>
                </a:buClr>
                <a:buFont typeface="Wingdings" panose="05000000000000000000" pitchFamily="2" charset="2"/>
                <a:buChar char="n"/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ts val="2000"/>
                </a:spcAft>
                <a:buClr>
                  <a:schemeClr val="bg2"/>
                </a:buClr>
                <a:buFont typeface="Wingdings" panose="05000000000000000000" pitchFamily="2" charset="2"/>
                <a:buChar char="n"/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ts val="2000"/>
                </a:spcAft>
                <a:buClr>
                  <a:schemeClr val="bg2"/>
                </a:buClr>
                <a:buFont typeface="Wingdings" panose="05000000000000000000" pitchFamily="2" charset="2"/>
                <a:buChar char="n"/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ts val="2000"/>
                </a:spcAft>
                <a:buClr>
                  <a:schemeClr val="bg2"/>
                </a:buClr>
                <a:buFont typeface="Wingdings" panose="05000000000000000000" pitchFamily="2" charset="2"/>
                <a:buChar char="n"/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de-DE" altLang="de-DE" sz="1200" dirty="0"/>
                <a:t>7.5 m</a:t>
              </a:r>
            </a:p>
          </p:txBody>
        </p:sp>
        <p:sp>
          <p:nvSpPr>
            <p:cNvPr id="35" name="Textfeld 28"/>
            <p:cNvSpPr txBox="1">
              <a:spLocks noChangeArrowheads="1"/>
            </p:cNvSpPr>
            <p:nvPr/>
          </p:nvSpPr>
          <p:spPr bwMode="auto">
            <a:xfrm rot="20183381">
              <a:off x="3992224" y="3905339"/>
              <a:ext cx="767326" cy="246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spcAft>
                  <a:spcPts val="2000"/>
                </a:spcAft>
                <a:buClr>
                  <a:schemeClr val="accent1"/>
                </a:buClr>
                <a:buFont typeface="Wingdings" panose="05000000000000000000" pitchFamily="2" charset="2"/>
                <a:buChar char="n"/>
                <a:defRPr sz="17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Aft>
                  <a:spcPts val="2000"/>
                </a:spcAft>
                <a:buClr>
                  <a:schemeClr val="bg2"/>
                </a:buClr>
                <a:buFont typeface="Wingdings" panose="05000000000000000000" pitchFamily="2" charset="2"/>
                <a:buChar char="n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Aft>
                  <a:spcPts val="2000"/>
                </a:spcAft>
                <a:buClr>
                  <a:schemeClr val="bg2"/>
                </a:buClr>
                <a:buFont typeface="Wingdings" panose="05000000000000000000" pitchFamily="2" charset="2"/>
                <a:buChar char="n"/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Aft>
                  <a:spcPts val="2000"/>
                </a:spcAft>
                <a:buClr>
                  <a:schemeClr val="bg2"/>
                </a:buClr>
                <a:buFont typeface="Wingdings" panose="05000000000000000000" pitchFamily="2" charset="2"/>
                <a:buChar char="n"/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Aft>
                  <a:spcPts val="2000"/>
                </a:spcAft>
                <a:buClr>
                  <a:schemeClr val="bg2"/>
                </a:buClr>
                <a:buFont typeface="Wingdings" panose="05000000000000000000" pitchFamily="2" charset="2"/>
                <a:buChar char="n"/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ts val="2000"/>
                </a:spcAft>
                <a:buClr>
                  <a:schemeClr val="bg2"/>
                </a:buClr>
                <a:buFont typeface="Wingdings" panose="05000000000000000000" pitchFamily="2" charset="2"/>
                <a:buChar char="n"/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ts val="2000"/>
                </a:spcAft>
                <a:buClr>
                  <a:schemeClr val="bg2"/>
                </a:buClr>
                <a:buFont typeface="Wingdings" panose="05000000000000000000" pitchFamily="2" charset="2"/>
                <a:buChar char="n"/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ts val="2000"/>
                </a:spcAft>
                <a:buClr>
                  <a:schemeClr val="bg2"/>
                </a:buClr>
                <a:buFont typeface="Wingdings" panose="05000000000000000000" pitchFamily="2" charset="2"/>
                <a:buChar char="n"/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ts val="2000"/>
                </a:spcAft>
                <a:buClr>
                  <a:schemeClr val="bg2"/>
                </a:buClr>
                <a:buFont typeface="Wingdings" panose="05000000000000000000" pitchFamily="2" charset="2"/>
                <a:buChar char="n"/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de-DE" altLang="de-DE" sz="1200" dirty="0"/>
                <a:t>17.5 m</a:t>
              </a:r>
            </a:p>
          </p:txBody>
        </p:sp>
        <p:sp>
          <p:nvSpPr>
            <p:cNvPr id="36" name="Textfeld 29"/>
            <p:cNvSpPr txBox="1">
              <a:spLocks noChangeArrowheads="1"/>
            </p:cNvSpPr>
            <p:nvPr/>
          </p:nvSpPr>
          <p:spPr bwMode="auto">
            <a:xfrm>
              <a:off x="1459631" y="3684231"/>
              <a:ext cx="653302" cy="3388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spcAft>
                  <a:spcPts val="2000"/>
                </a:spcAft>
                <a:buClr>
                  <a:schemeClr val="accent1"/>
                </a:buClr>
                <a:buFont typeface="Wingdings" panose="05000000000000000000" pitchFamily="2" charset="2"/>
                <a:buChar char="n"/>
                <a:defRPr sz="17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Aft>
                  <a:spcPts val="2000"/>
                </a:spcAft>
                <a:buClr>
                  <a:schemeClr val="bg2"/>
                </a:buClr>
                <a:buFont typeface="Wingdings" panose="05000000000000000000" pitchFamily="2" charset="2"/>
                <a:buChar char="n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Aft>
                  <a:spcPts val="2000"/>
                </a:spcAft>
                <a:buClr>
                  <a:schemeClr val="bg2"/>
                </a:buClr>
                <a:buFont typeface="Wingdings" panose="05000000000000000000" pitchFamily="2" charset="2"/>
                <a:buChar char="n"/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Aft>
                  <a:spcPts val="2000"/>
                </a:spcAft>
                <a:buClr>
                  <a:schemeClr val="bg2"/>
                </a:buClr>
                <a:buFont typeface="Wingdings" panose="05000000000000000000" pitchFamily="2" charset="2"/>
                <a:buChar char="n"/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Aft>
                  <a:spcPts val="2000"/>
                </a:spcAft>
                <a:buClr>
                  <a:schemeClr val="bg2"/>
                </a:buClr>
                <a:buFont typeface="Wingdings" panose="05000000000000000000" pitchFamily="2" charset="2"/>
                <a:buChar char="n"/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ts val="2000"/>
                </a:spcAft>
                <a:buClr>
                  <a:schemeClr val="bg2"/>
                </a:buClr>
                <a:buFont typeface="Wingdings" panose="05000000000000000000" pitchFamily="2" charset="2"/>
                <a:buChar char="n"/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ts val="2000"/>
                </a:spcAft>
                <a:buClr>
                  <a:schemeClr val="bg2"/>
                </a:buClr>
                <a:buFont typeface="Wingdings" panose="05000000000000000000" pitchFamily="2" charset="2"/>
                <a:buChar char="n"/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ts val="2000"/>
                </a:spcAft>
                <a:buClr>
                  <a:schemeClr val="bg2"/>
                </a:buClr>
                <a:buFont typeface="Wingdings" panose="05000000000000000000" pitchFamily="2" charset="2"/>
                <a:buChar char="n"/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ts val="2000"/>
                </a:spcAft>
                <a:buClr>
                  <a:schemeClr val="bg2"/>
                </a:buClr>
                <a:buFont typeface="Wingdings" panose="05000000000000000000" pitchFamily="2" charset="2"/>
                <a:buChar char="n"/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de-DE" altLang="de-DE" sz="1600" dirty="0">
                  <a:solidFill>
                    <a:srgbClr val="FF0000"/>
                  </a:solidFill>
                </a:rPr>
                <a:t>10 m</a:t>
              </a:r>
            </a:p>
          </p:txBody>
        </p:sp>
        <p:cxnSp>
          <p:nvCxnSpPr>
            <p:cNvPr id="37" name="Gerade Verbindung mit Pfeil 30"/>
            <p:cNvCxnSpPr>
              <a:cxnSpLocks noChangeShapeType="1"/>
            </p:cNvCxnSpPr>
            <p:nvPr/>
          </p:nvCxnSpPr>
          <p:spPr bwMode="auto">
            <a:xfrm>
              <a:off x="2109936" y="3538260"/>
              <a:ext cx="0" cy="771530"/>
            </a:xfrm>
            <a:prstGeom prst="straightConnector1">
              <a:avLst/>
            </a:prstGeom>
            <a:noFill/>
            <a:ln w="19050" algn="ctr">
              <a:solidFill>
                <a:schemeClr val="tx2"/>
              </a:solidFill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9" name="Gerade Verbindung mit Pfeil 30"/>
            <p:cNvCxnSpPr>
              <a:cxnSpLocks noChangeShapeType="1"/>
            </p:cNvCxnSpPr>
            <p:nvPr/>
          </p:nvCxnSpPr>
          <p:spPr bwMode="auto">
            <a:xfrm flipH="1" flipV="1">
              <a:off x="3617709" y="4655095"/>
              <a:ext cx="555469" cy="156059"/>
            </a:xfrm>
            <a:prstGeom prst="straightConnector1">
              <a:avLst/>
            </a:prstGeom>
            <a:noFill/>
            <a:ln w="19050" algn="ctr">
              <a:solidFill>
                <a:schemeClr val="tx2"/>
              </a:solidFill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0" name="Textfeld 27"/>
            <p:cNvSpPr txBox="1">
              <a:spLocks noChangeArrowheads="1"/>
            </p:cNvSpPr>
            <p:nvPr/>
          </p:nvSpPr>
          <p:spPr bwMode="auto">
            <a:xfrm rot="1027693">
              <a:off x="3716903" y="4433994"/>
              <a:ext cx="516488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spcAft>
                  <a:spcPts val="2000"/>
                </a:spcAft>
                <a:buClr>
                  <a:schemeClr val="accent1"/>
                </a:buClr>
                <a:buFont typeface="Wingdings" panose="05000000000000000000" pitchFamily="2" charset="2"/>
                <a:buChar char="n"/>
                <a:defRPr sz="17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Aft>
                  <a:spcPts val="2000"/>
                </a:spcAft>
                <a:buClr>
                  <a:schemeClr val="bg2"/>
                </a:buClr>
                <a:buFont typeface="Wingdings" panose="05000000000000000000" pitchFamily="2" charset="2"/>
                <a:buChar char="n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Aft>
                  <a:spcPts val="2000"/>
                </a:spcAft>
                <a:buClr>
                  <a:schemeClr val="bg2"/>
                </a:buClr>
                <a:buFont typeface="Wingdings" panose="05000000000000000000" pitchFamily="2" charset="2"/>
                <a:buChar char="n"/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Aft>
                  <a:spcPts val="2000"/>
                </a:spcAft>
                <a:buClr>
                  <a:schemeClr val="bg2"/>
                </a:buClr>
                <a:buFont typeface="Wingdings" panose="05000000000000000000" pitchFamily="2" charset="2"/>
                <a:buChar char="n"/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Aft>
                  <a:spcPts val="2000"/>
                </a:spcAft>
                <a:buClr>
                  <a:schemeClr val="bg2"/>
                </a:buClr>
                <a:buFont typeface="Wingdings" panose="05000000000000000000" pitchFamily="2" charset="2"/>
                <a:buChar char="n"/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ts val="2000"/>
                </a:spcAft>
                <a:buClr>
                  <a:schemeClr val="bg2"/>
                </a:buClr>
                <a:buFont typeface="Wingdings" panose="05000000000000000000" pitchFamily="2" charset="2"/>
                <a:buChar char="n"/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ts val="2000"/>
                </a:spcAft>
                <a:buClr>
                  <a:schemeClr val="bg2"/>
                </a:buClr>
                <a:buFont typeface="Wingdings" panose="05000000000000000000" pitchFamily="2" charset="2"/>
                <a:buChar char="n"/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ts val="2000"/>
                </a:spcAft>
                <a:buClr>
                  <a:schemeClr val="bg2"/>
                </a:buClr>
                <a:buFont typeface="Wingdings" panose="05000000000000000000" pitchFamily="2" charset="2"/>
                <a:buChar char="n"/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ts val="2000"/>
                </a:spcAft>
                <a:buClr>
                  <a:schemeClr val="bg2"/>
                </a:buClr>
                <a:buFont typeface="Wingdings" panose="05000000000000000000" pitchFamily="2" charset="2"/>
                <a:buChar char="n"/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de-DE" altLang="de-DE" sz="1500" dirty="0">
                  <a:solidFill>
                    <a:srgbClr val="FF0000"/>
                  </a:solidFill>
                </a:rPr>
                <a:t>5 m</a:t>
              </a:r>
            </a:p>
          </p:txBody>
        </p:sp>
        <p:cxnSp>
          <p:nvCxnSpPr>
            <p:cNvPr id="38" name="Gerade Verbindung mit Pfeil 25"/>
            <p:cNvCxnSpPr>
              <a:cxnSpLocks noChangeShapeType="1"/>
            </p:cNvCxnSpPr>
            <p:nvPr/>
          </p:nvCxnSpPr>
          <p:spPr bwMode="auto">
            <a:xfrm flipV="1">
              <a:off x="3491905" y="3909762"/>
              <a:ext cx="2453667" cy="1535461"/>
            </a:xfrm>
            <a:prstGeom prst="straightConnector1">
              <a:avLst/>
            </a:prstGeom>
            <a:noFill/>
            <a:ln w="19050" algn="ctr">
              <a:solidFill>
                <a:schemeClr val="tx2"/>
              </a:solidFill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9" name="Textfeld 28"/>
            <p:cNvSpPr txBox="1">
              <a:spLocks noChangeArrowheads="1"/>
            </p:cNvSpPr>
            <p:nvPr/>
          </p:nvSpPr>
          <p:spPr bwMode="auto">
            <a:xfrm rot="19640360">
              <a:off x="4525259" y="4548573"/>
              <a:ext cx="82426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spcAft>
                  <a:spcPts val="2000"/>
                </a:spcAft>
                <a:buClr>
                  <a:schemeClr val="accent1"/>
                </a:buClr>
                <a:buFont typeface="Wingdings" panose="05000000000000000000" pitchFamily="2" charset="2"/>
                <a:buChar char="n"/>
                <a:defRPr sz="17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Aft>
                  <a:spcPts val="2000"/>
                </a:spcAft>
                <a:buClr>
                  <a:schemeClr val="bg2"/>
                </a:buClr>
                <a:buFont typeface="Wingdings" panose="05000000000000000000" pitchFamily="2" charset="2"/>
                <a:buChar char="n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Aft>
                  <a:spcPts val="2000"/>
                </a:spcAft>
                <a:buClr>
                  <a:schemeClr val="bg2"/>
                </a:buClr>
                <a:buFont typeface="Wingdings" panose="05000000000000000000" pitchFamily="2" charset="2"/>
                <a:buChar char="n"/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Aft>
                  <a:spcPts val="2000"/>
                </a:spcAft>
                <a:buClr>
                  <a:schemeClr val="bg2"/>
                </a:buClr>
                <a:buFont typeface="Wingdings" panose="05000000000000000000" pitchFamily="2" charset="2"/>
                <a:buChar char="n"/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Aft>
                  <a:spcPts val="2000"/>
                </a:spcAft>
                <a:buClr>
                  <a:schemeClr val="bg2"/>
                </a:buClr>
                <a:buFont typeface="Wingdings" panose="05000000000000000000" pitchFamily="2" charset="2"/>
                <a:buChar char="n"/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ts val="2000"/>
                </a:spcAft>
                <a:buClr>
                  <a:schemeClr val="bg2"/>
                </a:buClr>
                <a:buFont typeface="Wingdings" panose="05000000000000000000" pitchFamily="2" charset="2"/>
                <a:buChar char="n"/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ts val="2000"/>
                </a:spcAft>
                <a:buClr>
                  <a:schemeClr val="bg2"/>
                </a:buClr>
                <a:buFont typeface="Wingdings" panose="05000000000000000000" pitchFamily="2" charset="2"/>
                <a:buChar char="n"/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ts val="2000"/>
                </a:spcAft>
                <a:buClr>
                  <a:schemeClr val="bg2"/>
                </a:buClr>
                <a:buFont typeface="Wingdings" panose="05000000000000000000" pitchFamily="2" charset="2"/>
                <a:buChar char="n"/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ts val="2000"/>
                </a:spcAft>
                <a:buClr>
                  <a:schemeClr val="bg2"/>
                </a:buClr>
                <a:buFont typeface="Wingdings" panose="05000000000000000000" pitchFamily="2" charset="2"/>
                <a:buChar char="n"/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de-DE" altLang="de-DE" sz="1600" dirty="0">
                  <a:solidFill>
                    <a:srgbClr val="FF0000"/>
                  </a:solidFill>
                </a:rPr>
                <a:t>28.5 m</a:t>
              </a:r>
            </a:p>
          </p:txBody>
        </p:sp>
        <p:cxnSp>
          <p:nvCxnSpPr>
            <p:cNvPr id="40" name="Gerade Verbindung mit Pfeil 23"/>
            <p:cNvCxnSpPr>
              <a:cxnSpLocks noChangeShapeType="1"/>
            </p:cNvCxnSpPr>
            <p:nvPr/>
          </p:nvCxnSpPr>
          <p:spPr bwMode="auto">
            <a:xfrm>
              <a:off x="1217317" y="4528015"/>
              <a:ext cx="2061500" cy="981557"/>
            </a:xfrm>
            <a:prstGeom prst="straightConnector1">
              <a:avLst/>
            </a:prstGeom>
            <a:noFill/>
            <a:ln w="19050" algn="ctr">
              <a:solidFill>
                <a:schemeClr val="tx2"/>
              </a:solidFill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1" name="Textfeld 27"/>
            <p:cNvSpPr txBox="1">
              <a:spLocks noChangeArrowheads="1"/>
            </p:cNvSpPr>
            <p:nvPr/>
          </p:nvSpPr>
          <p:spPr bwMode="auto">
            <a:xfrm rot="1634043">
              <a:off x="1779462" y="5039867"/>
              <a:ext cx="82426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spcAft>
                  <a:spcPts val="2000"/>
                </a:spcAft>
                <a:buClr>
                  <a:schemeClr val="accent1"/>
                </a:buClr>
                <a:buFont typeface="Wingdings" panose="05000000000000000000" pitchFamily="2" charset="2"/>
                <a:buChar char="n"/>
                <a:defRPr sz="17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Aft>
                  <a:spcPts val="2000"/>
                </a:spcAft>
                <a:buClr>
                  <a:schemeClr val="bg2"/>
                </a:buClr>
                <a:buFont typeface="Wingdings" panose="05000000000000000000" pitchFamily="2" charset="2"/>
                <a:buChar char="n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Aft>
                  <a:spcPts val="2000"/>
                </a:spcAft>
                <a:buClr>
                  <a:schemeClr val="bg2"/>
                </a:buClr>
                <a:buFont typeface="Wingdings" panose="05000000000000000000" pitchFamily="2" charset="2"/>
                <a:buChar char="n"/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Aft>
                  <a:spcPts val="2000"/>
                </a:spcAft>
                <a:buClr>
                  <a:schemeClr val="bg2"/>
                </a:buClr>
                <a:buFont typeface="Wingdings" panose="05000000000000000000" pitchFamily="2" charset="2"/>
                <a:buChar char="n"/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Aft>
                  <a:spcPts val="2000"/>
                </a:spcAft>
                <a:buClr>
                  <a:schemeClr val="bg2"/>
                </a:buClr>
                <a:buFont typeface="Wingdings" panose="05000000000000000000" pitchFamily="2" charset="2"/>
                <a:buChar char="n"/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ts val="2000"/>
                </a:spcAft>
                <a:buClr>
                  <a:schemeClr val="bg2"/>
                </a:buClr>
                <a:buFont typeface="Wingdings" panose="05000000000000000000" pitchFamily="2" charset="2"/>
                <a:buChar char="n"/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ts val="2000"/>
                </a:spcAft>
                <a:buClr>
                  <a:schemeClr val="bg2"/>
                </a:buClr>
                <a:buFont typeface="Wingdings" panose="05000000000000000000" pitchFamily="2" charset="2"/>
                <a:buChar char="n"/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ts val="2000"/>
                </a:spcAft>
                <a:buClr>
                  <a:schemeClr val="bg2"/>
                </a:buClr>
                <a:buFont typeface="Wingdings" panose="05000000000000000000" pitchFamily="2" charset="2"/>
                <a:buChar char="n"/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ts val="2000"/>
                </a:spcAft>
                <a:buClr>
                  <a:schemeClr val="bg2"/>
                </a:buClr>
                <a:buFont typeface="Wingdings" panose="05000000000000000000" pitchFamily="2" charset="2"/>
                <a:buChar char="n"/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de-DE" altLang="de-DE" sz="1600" dirty="0">
                  <a:solidFill>
                    <a:srgbClr val="FF0000"/>
                  </a:solidFill>
                </a:rPr>
                <a:t>17.5 m</a:t>
              </a:r>
            </a:p>
          </p:txBody>
        </p:sp>
      </p:grpSp>
      <p:pic>
        <p:nvPicPr>
          <p:cNvPr id="43" name="Picture 4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37267">
            <a:off x="1077355" y="2926622"/>
            <a:ext cx="1260878" cy="1260878"/>
          </a:xfrm>
          <a:prstGeom prst="rect">
            <a:avLst/>
          </a:prstGeom>
        </p:spPr>
      </p:pic>
      <p:sp>
        <p:nvSpPr>
          <p:cNvPr id="44" name="Right Arrow 43"/>
          <p:cNvSpPr/>
          <p:nvPr/>
        </p:nvSpPr>
        <p:spPr>
          <a:xfrm>
            <a:off x="8006386" y="3901525"/>
            <a:ext cx="773067" cy="1127734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45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9769" y="3657705"/>
            <a:ext cx="2055861" cy="1570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Rectangle 45"/>
          <p:cNvSpPr/>
          <p:nvPr/>
        </p:nvSpPr>
        <p:spPr>
          <a:xfrm>
            <a:off x="9431065" y="2923148"/>
            <a:ext cx="14927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 smtClean="0"/>
              <a:t>Streamflow </a:t>
            </a:r>
            <a:r>
              <a:rPr lang="en-GB" b="1" dirty="0"/>
              <a:t/>
            </a:r>
            <a:br>
              <a:rPr lang="en-GB" b="1" dirty="0"/>
            </a:br>
            <a:r>
              <a:rPr lang="en-GB" b="1" dirty="0"/>
              <a:t>5 L/s </a:t>
            </a:r>
            <a:endParaRPr lang="de-CH" b="1" dirty="0"/>
          </a:p>
        </p:txBody>
      </p:sp>
      <p:sp>
        <p:nvSpPr>
          <p:cNvPr id="47" name="Rectangle 46"/>
          <p:cNvSpPr/>
          <p:nvPr/>
        </p:nvSpPr>
        <p:spPr>
          <a:xfrm>
            <a:off x="7477805" y="2923148"/>
            <a:ext cx="16081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 smtClean="0"/>
              <a:t>Hourly direct</a:t>
            </a:r>
            <a:endParaRPr lang="en-GB" b="1" dirty="0"/>
          </a:p>
          <a:p>
            <a:pPr algn="ctr"/>
            <a:r>
              <a:rPr lang="en-GB" b="1" dirty="0" smtClean="0"/>
              <a:t>discharge</a:t>
            </a:r>
          </a:p>
        </p:txBody>
      </p:sp>
      <p:grpSp>
        <p:nvGrpSpPr>
          <p:cNvPr id="53" name="Group 52"/>
          <p:cNvGrpSpPr/>
          <p:nvPr/>
        </p:nvGrpSpPr>
        <p:grpSpPr>
          <a:xfrm>
            <a:off x="2823148" y="2763028"/>
            <a:ext cx="4425359" cy="1247736"/>
            <a:chOff x="2823148" y="2763028"/>
            <a:chExt cx="4425359" cy="1247736"/>
          </a:xfrm>
        </p:grpSpPr>
        <p:sp>
          <p:nvSpPr>
            <p:cNvPr id="50" name="Freeform 49"/>
            <p:cNvSpPr/>
            <p:nvPr/>
          </p:nvSpPr>
          <p:spPr>
            <a:xfrm>
              <a:off x="3262632" y="3251274"/>
              <a:ext cx="3841480" cy="759490"/>
            </a:xfrm>
            <a:custGeom>
              <a:avLst/>
              <a:gdLst>
                <a:gd name="connsiteX0" fmla="*/ 0 w 3710762"/>
                <a:gd name="connsiteY0" fmla="*/ 382772 h 733647"/>
                <a:gd name="connsiteX1" fmla="*/ 1424762 w 3710762"/>
                <a:gd name="connsiteY1" fmla="*/ 733647 h 733647"/>
                <a:gd name="connsiteX2" fmla="*/ 3710762 w 3710762"/>
                <a:gd name="connsiteY2" fmla="*/ 95693 h 733647"/>
                <a:gd name="connsiteX3" fmla="*/ 2371060 w 3710762"/>
                <a:gd name="connsiteY3" fmla="*/ 0 h 733647"/>
                <a:gd name="connsiteX4" fmla="*/ 0 w 3710762"/>
                <a:gd name="connsiteY4" fmla="*/ 382772 h 733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0762" h="733647">
                  <a:moveTo>
                    <a:pt x="0" y="382772"/>
                  </a:moveTo>
                  <a:lnTo>
                    <a:pt x="1424762" y="733647"/>
                  </a:lnTo>
                  <a:lnTo>
                    <a:pt x="3710762" y="95693"/>
                  </a:lnTo>
                  <a:lnTo>
                    <a:pt x="2371060" y="0"/>
                  </a:lnTo>
                  <a:lnTo>
                    <a:pt x="0" y="382772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51" name="Rectangle 50"/>
            <p:cNvSpPr/>
            <p:nvPr/>
          </p:nvSpPr>
          <p:spPr>
            <a:xfrm rot="249711">
              <a:off x="4057951" y="2763028"/>
              <a:ext cx="3190556" cy="4855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52" name="Rectangle 51"/>
            <p:cNvSpPr/>
            <p:nvPr/>
          </p:nvSpPr>
          <p:spPr>
            <a:xfrm rot="21057182">
              <a:off x="2823148" y="2974201"/>
              <a:ext cx="3190556" cy="4855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</p:spTree>
    <p:extLst>
      <p:ext uri="{BB962C8B-B14F-4D97-AF65-F5344CB8AC3E}">
        <p14:creationId xmlns:p14="http://schemas.microsoft.com/office/powerpoint/2010/main" val="952908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6" grpId="0"/>
      <p:bldP spid="4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de-DE" dirty="0"/>
              <a:t>Risk Scenario: Risk Assessment using Limit Values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79376" y="980728"/>
            <a:ext cx="10943167" cy="1700299"/>
          </a:xfrm>
        </p:spPr>
        <p:txBody>
          <a:bodyPr/>
          <a:lstStyle/>
          <a:p>
            <a:r>
              <a:rPr lang="en-GB" sz="2000" dirty="0"/>
              <a:t>Predicted emissions and surface water concentrations </a:t>
            </a:r>
          </a:p>
          <a:p>
            <a:pPr lvl="1">
              <a:spcAft>
                <a:spcPts val="0"/>
              </a:spcAft>
            </a:pPr>
            <a:r>
              <a:rPr lang="en-GB" sz="2000" dirty="0"/>
              <a:t>Simulation period: 5 years of service </a:t>
            </a:r>
            <a:r>
              <a:rPr lang="en-GB" sz="2000" dirty="0" smtClean="0"/>
              <a:t>life (weather data from Zurich, 1100 mm/a)</a:t>
            </a:r>
            <a:endParaRPr lang="en-GB" sz="2000" dirty="0"/>
          </a:p>
          <a:p>
            <a:pPr lvl="1">
              <a:spcAft>
                <a:spcPts val="0"/>
              </a:spcAft>
            </a:pPr>
            <a:r>
              <a:rPr lang="en-GB" sz="2000" dirty="0"/>
              <a:t>PEC/ </a:t>
            </a:r>
            <a:r>
              <a:rPr lang="en-GB" sz="2000" dirty="0" smtClean="0"/>
              <a:t>PNEC ratios </a:t>
            </a:r>
            <a:r>
              <a:rPr lang="en-GB" sz="2000" dirty="0"/>
              <a:t>for acute </a:t>
            </a:r>
            <a:r>
              <a:rPr lang="en-GB" sz="2000" dirty="0" smtClean="0"/>
              <a:t>(3.5 d) and </a:t>
            </a:r>
            <a:r>
              <a:rPr lang="en-GB" sz="2000" dirty="0"/>
              <a:t>chronic </a:t>
            </a:r>
            <a:r>
              <a:rPr lang="en-GB" sz="2000" dirty="0" smtClean="0"/>
              <a:t>values (14 d) calculated</a:t>
            </a:r>
            <a:endParaRPr lang="en-GB" sz="2000" dirty="0"/>
          </a:p>
          <a:p>
            <a:pPr lvl="1">
              <a:spcAft>
                <a:spcPts val="0"/>
              </a:spcAft>
            </a:pPr>
            <a:r>
              <a:rPr lang="en-GB" sz="2000" dirty="0"/>
              <a:t>Classification of temporal proportion above criteria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B3B594-2801-4864-9089-E42463258A4B}" type="slidenum">
              <a:rPr lang="de-CH" smtClean="0"/>
              <a:pPr/>
              <a:t>17</a:t>
            </a:fld>
            <a:endParaRPr lang="de-CH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hteck 8">
                <a:extLst>
                  <a:ext uri="{FF2B5EF4-FFF2-40B4-BE49-F238E27FC236}">
                    <a16:creationId xmlns:a16="http://schemas.microsoft.com/office/drawing/2014/main" id="{E2347353-D59F-9E42-8198-FCA5CD40E6B8}"/>
                  </a:ext>
                </a:extLst>
              </p:cNvPr>
              <p:cNvSpPr/>
              <p:nvPr/>
            </p:nvSpPr>
            <p:spPr>
              <a:xfrm>
                <a:off x="7080697" y="3186793"/>
                <a:ext cx="4671541" cy="8306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i="1" smtClean="0">
                          <a:latin typeface="Cambria Math" panose="02040503050406030204" pitchFamily="18" charset="0"/>
                        </a:rPr>
                        <m:t>𝑅</m:t>
                      </m:r>
                      <m:sSub>
                        <m:sSubPr>
                          <m:ctrlPr>
                            <a:rPr lang="de-CH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de-CH" sz="1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𝑢𝑡</m:t>
                          </m:r>
                          <m:r>
                            <a:rPr lang="de-CH" sz="1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de-DE" sz="140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supHide m:val="on"/>
                          <m:ctrlPr>
                            <a:rPr lang="de-CH" sz="1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de-CH" sz="1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CH" sz="1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de-DE" sz="1400" i="1">
                                  <a:latin typeface="Cambria Math" panose="02040503050406030204" pitchFamily="18" charset="0"/>
                                </a:rPr>
                                <m:t>𝑜𝑛</m:t>
                              </m:r>
                              <m:r>
                                <a:rPr lang="de-CH" sz="1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de-DE" sz="1400" i="1">
                                  <a:latin typeface="Cambria Math" panose="02040503050406030204" pitchFamily="18" charset="0"/>
                                </a:rPr>
                                <m:t>𝑒𝑛𝑡𝑟𝑎𝑡𝑖𝑜𝑛</m:t>
                              </m:r>
                              <m:r>
                                <a:rPr lang="de-DE" sz="1400">
                                  <a:latin typeface="Cambria Math" panose="02040503050406030204" pitchFamily="18" charset="0"/>
                                </a:rPr>
                                <m:t> 3.5</m:t>
                              </m:r>
                              <m:r>
                                <a:rPr lang="de-CH" sz="1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de-CH" sz="1400" b="0" i="1" smtClean="0">
                                  <a:latin typeface="Cambria Math" panose="02040503050406030204" pitchFamily="18" charset="0"/>
                                </a:rPr>
                                <m:t>𝑑𝑎𝑦𝑠</m:t>
                              </m:r>
                              <m:r>
                                <a:rPr lang="de-CH" sz="1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de-CH" sz="1400" b="0" i="1" smtClean="0">
                                  <a:latin typeface="Cambria Math" panose="02040503050406030204" pitchFamily="18" charset="0"/>
                                </a:rPr>
                                <m:t>𝑚𝑒𝑎</m:t>
                              </m:r>
                              <m:sSub>
                                <m:sSubPr>
                                  <m:ctrlPr>
                                    <a:rPr lang="de-CH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CH" sz="14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de-DE" sz="1400" i="1">
                                      <a:latin typeface="Cambria Math" panose="02040503050406030204" pitchFamily="18" charset="0"/>
                                    </a:rPr>
                                    <m:t>𝑆𝑢𝑏𝑠𝑡𝑎𝑛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CH" sz="1400" b="0" i="0" smtClean="0">
                                      <a:latin typeface="Cambria Math" panose="02040503050406030204" pitchFamily="18" charset="0"/>
                                    </a:rPr>
                                    <m:t>ce</m:t>
                                  </m:r>
                                  <m:r>
                                    <a:rPr lang="de-DE" sz="140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de-DE" sz="1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de-DE" sz="14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de-CH" sz="1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de-DE" sz="1400" i="1">
                                  <a:latin typeface="Cambria Math" panose="02040503050406030204" pitchFamily="18" charset="0"/>
                                </a:rPr>
                                <m:t>𝑢𝑡𝑒</m:t>
                              </m:r>
                              <m:r>
                                <a:rPr lang="de-DE" sz="14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de-CH" sz="1400" b="0" i="1" smtClean="0">
                                  <a:latin typeface="Cambria Math" panose="02040503050406030204" pitchFamily="18" charset="0"/>
                                </a:rPr>
                                <m:t>𝑐𝑟𝑖𝑡𝑒𝑟𝑖</m:t>
                              </m:r>
                              <m:sSub>
                                <m:sSubPr>
                                  <m:ctrlPr>
                                    <a:rPr lang="de-CH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CH" sz="14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de-DE" sz="1400" i="1">
                                      <a:latin typeface="Cambria Math" panose="02040503050406030204" pitchFamily="18" charset="0"/>
                                    </a:rPr>
                                    <m:t>𝑆𝑢𝑏𝑠𝑡𝑎𝑛</m:t>
                                  </m:r>
                                  <m:r>
                                    <a:rPr lang="de-CH" sz="1400" b="0" i="1" smtClean="0">
                                      <a:latin typeface="Cambria Math" panose="02040503050406030204" pitchFamily="18" charset="0"/>
                                    </a:rPr>
                                    <m:t>𝑐𝑒</m:t>
                                  </m:r>
                                  <m:r>
                                    <a:rPr lang="de-DE" sz="1400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de-DE" sz="1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</m:e>
                      </m:nary>
                    </m:oMath>
                  </m:oMathPara>
                </a14:m>
                <a:endParaRPr lang="de-CH" sz="1400" dirty="0"/>
              </a:p>
              <a:p>
                <a:endParaRPr lang="de-CH" sz="1400" dirty="0"/>
              </a:p>
            </p:txBody>
          </p:sp>
        </mc:Choice>
        <mc:Fallback xmlns="">
          <p:sp>
            <p:nvSpPr>
              <p:cNvPr id="22" name="Rechteck 8">
                <a:extLst>
                  <a:ext uri="{FF2B5EF4-FFF2-40B4-BE49-F238E27FC236}">
                    <a16:creationId xmlns:a16="http://schemas.microsoft.com/office/drawing/2014/main" id="{E2347353-D59F-9E42-8198-FCA5CD40E6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0697" y="3186793"/>
                <a:ext cx="4671541" cy="830612"/>
              </a:xfrm>
              <a:prstGeom prst="rect">
                <a:avLst/>
              </a:prstGeom>
              <a:blipFill>
                <a:blip r:embed="rId3"/>
                <a:stretch>
                  <a:fillRect t="-86029" b="-97794"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hteck 9">
                <a:extLst>
                  <a:ext uri="{FF2B5EF4-FFF2-40B4-BE49-F238E27FC236}">
                    <a16:creationId xmlns:a16="http://schemas.microsoft.com/office/drawing/2014/main" id="{2975A28F-2E41-BF49-90CC-179A9B49F54C}"/>
                  </a:ext>
                </a:extLst>
              </p:cNvPr>
              <p:cNvSpPr/>
              <p:nvPr/>
            </p:nvSpPr>
            <p:spPr>
              <a:xfrm>
                <a:off x="6816080" y="3966540"/>
                <a:ext cx="5166178" cy="8306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i="1" smtClean="0">
                          <a:latin typeface="Cambria Math" panose="02040503050406030204" pitchFamily="18" charset="0"/>
                        </a:rPr>
                        <m:t>𝑅</m:t>
                      </m:r>
                      <m:sSub>
                        <m:sSubPr>
                          <m:ctrlPr>
                            <a:rPr lang="de-CH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𝑐h𝑟𝑜𝑛𝑖</m:t>
                          </m:r>
                          <m:r>
                            <a:rPr lang="de-CH" sz="1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de-DE" sz="140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supHide m:val="on"/>
                          <m:ctrlPr>
                            <a:rPr lang="de-CH" sz="1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de-CH" sz="1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CH" sz="1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de-DE" sz="1400" i="1">
                                  <a:latin typeface="Cambria Math" panose="02040503050406030204" pitchFamily="18" charset="0"/>
                                </a:rPr>
                                <m:t>𝑜𝑛</m:t>
                              </m:r>
                              <m:r>
                                <a:rPr lang="de-CH" sz="1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de-DE" sz="1400" i="1">
                                  <a:latin typeface="Cambria Math" panose="02040503050406030204" pitchFamily="18" charset="0"/>
                                </a:rPr>
                                <m:t>𝑒𝑛𝑡𝑟𝑎𝑡𝑖𝑜𝑛</m:t>
                              </m:r>
                              <m:r>
                                <a:rPr lang="de-DE" sz="1400">
                                  <a:latin typeface="Cambria Math" panose="02040503050406030204" pitchFamily="18" charset="0"/>
                                </a:rPr>
                                <m:t> 14</m:t>
                              </m:r>
                              <m:r>
                                <a:rPr lang="de-CH" sz="1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de-CH" sz="1400" b="0" i="1" smtClean="0">
                                  <a:latin typeface="Cambria Math" panose="02040503050406030204" pitchFamily="18" charset="0"/>
                                </a:rPr>
                                <m:t>𝑑𝑎𝑦𝑠</m:t>
                              </m:r>
                              <m:r>
                                <a:rPr lang="de-CH" sz="1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de-CH" sz="1400" b="0" i="1" smtClean="0">
                                  <a:latin typeface="Cambria Math" panose="02040503050406030204" pitchFamily="18" charset="0"/>
                                </a:rPr>
                                <m:t>𝑚𝑒𝑎</m:t>
                              </m:r>
                              <m:sSub>
                                <m:sSubPr>
                                  <m:ctrlPr>
                                    <a:rPr lang="de-CH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CH" sz="14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de-DE" sz="1400" i="1">
                                      <a:latin typeface="Cambria Math" panose="02040503050406030204" pitchFamily="18" charset="0"/>
                                    </a:rPr>
                                    <m:t>𝑆𝑢𝑏𝑠𝑡𝑎𝑛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CH" sz="1400" b="0" i="0" smtClean="0">
                                      <a:latin typeface="Cambria Math" panose="02040503050406030204" pitchFamily="18" charset="0"/>
                                    </a:rPr>
                                    <m:t>ce</m:t>
                                  </m:r>
                                  <m:r>
                                    <a:rPr lang="de-DE" sz="140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de-DE" sz="1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de-DE" sz="1400" i="1">
                                  <a:latin typeface="Cambria Math" panose="02040503050406030204" pitchFamily="18" charset="0"/>
                                </a:rPr>
                                <m:t>𝑐h𝑟𝑜𝑛𝑖</m:t>
                              </m:r>
                              <m:r>
                                <a:rPr lang="de-CH" sz="1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de-DE" sz="14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de-CH" sz="1400" b="0" i="1" smtClean="0">
                                  <a:latin typeface="Cambria Math" panose="02040503050406030204" pitchFamily="18" charset="0"/>
                                </a:rPr>
                                <m:t>𝑐𝑟𝑖𝑡𝑒𝑟𝑖</m:t>
                              </m:r>
                              <m:sSub>
                                <m:sSubPr>
                                  <m:ctrlPr>
                                    <a:rPr lang="de-CH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CH" sz="14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de-DE" sz="1400" i="1">
                                      <a:latin typeface="Cambria Math" panose="02040503050406030204" pitchFamily="18" charset="0"/>
                                    </a:rPr>
                                    <m:t>𝑆𝑢𝑏𝑠𝑡𝑎𝑛</m:t>
                                  </m:r>
                                  <m:r>
                                    <a:rPr lang="de-CH" sz="1400" b="0" i="1" smtClean="0">
                                      <a:latin typeface="Cambria Math" panose="02040503050406030204" pitchFamily="18" charset="0"/>
                                    </a:rPr>
                                    <m:t>𝑐𝑒</m:t>
                                  </m:r>
                                  <m:r>
                                    <a:rPr lang="de-DE" sz="1400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de-DE" sz="1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</m:e>
                      </m:nary>
                    </m:oMath>
                  </m:oMathPara>
                </a14:m>
                <a:endParaRPr lang="de-CH" sz="1400" dirty="0"/>
              </a:p>
              <a:p>
                <a:endParaRPr lang="de-CH" sz="1400" dirty="0"/>
              </a:p>
            </p:txBody>
          </p:sp>
        </mc:Choice>
        <mc:Fallback xmlns="">
          <p:sp>
            <p:nvSpPr>
              <p:cNvPr id="23" name="Rechteck 9">
                <a:extLst>
                  <a:ext uri="{FF2B5EF4-FFF2-40B4-BE49-F238E27FC236}">
                    <a16:creationId xmlns:a16="http://schemas.microsoft.com/office/drawing/2014/main" id="{2975A28F-2E41-BF49-90CC-179A9B49F54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6080" y="3966540"/>
                <a:ext cx="5166178" cy="830612"/>
              </a:xfrm>
              <a:prstGeom prst="rect">
                <a:avLst/>
              </a:prstGeom>
              <a:blipFill>
                <a:blip r:embed="rId4"/>
                <a:stretch>
                  <a:fillRect t="-86029" b="-97794"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/>
          <p:cNvGrpSpPr/>
          <p:nvPr/>
        </p:nvGrpSpPr>
        <p:grpSpPr>
          <a:xfrm>
            <a:off x="829906" y="2482991"/>
            <a:ext cx="6192688" cy="3224798"/>
            <a:chOff x="804282" y="2679629"/>
            <a:chExt cx="5867782" cy="3178435"/>
          </a:xfrm>
        </p:grpSpPr>
        <p:pic>
          <p:nvPicPr>
            <p:cNvPr id="21" name="Grafik 3">
              <a:extLst>
                <a:ext uri="{FF2B5EF4-FFF2-40B4-BE49-F238E27FC236}">
                  <a16:creationId xmlns:a16="http://schemas.microsoft.com/office/drawing/2014/main" id="{A96416AA-38D6-1F45-AC8E-8F5DD6C498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39416" y="2679629"/>
              <a:ext cx="5832648" cy="3024202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 rot="16200000">
              <a:off x="-38256" y="3833633"/>
              <a:ext cx="199285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GB" sz="1400" b="1" dirty="0"/>
                <a:t>Concentration (mg/L)</a:t>
              </a:r>
              <a:endParaRPr lang="de-CH" sz="1400" b="1" dirty="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160177" y="5568194"/>
              <a:ext cx="1416791" cy="28987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en-GB" sz="1400" b="1" dirty="0"/>
                <a:t>Simulation Time</a:t>
              </a:r>
              <a:endParaRPr lang="de-CH" sz="1400" b="1" dirty="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5015880" y="2883475"/>
              <a:ext cx="1296144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>
              <a:spAutoFit/>
            </a:bodyPr>
            <a:lstStyle/>
            <a:p>
              <a:r>
                <a:rPr lang="en-GB" sz="1000" dirty="0"/>
                <a:t>Conc. Simulation</a:t>
              </a:r>
            </a:p>
            <a:p>
              <a:r>
                <a:rPr lang="en-GB" sz="1000" dirty="0"/>
                <a:t>Conc. 2.5 days mean</a:t>
              </a:r>
            </a:p>
            <a:p>
              <a:r>
                <a:rPr lang="en-GB" sz="1000" dirty="0"/>
                <a:t>Conc. 14 days mean </a:t>
              </a:r>
              <a:endParaRPr lang="de-CH" sz="1000" dirty="0"/>
            </a:p>
          </p:txBody>
        </p:sp>
      </p:grp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759885" y="5877852"/>
            <a:ext cx="993518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200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17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Aft>
                <a:spcPts val="2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Aft>
                <a:spcPts val="2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Aft>
                <a:spcPts val="2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Aft>
                <a:spcPts val="2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2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2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2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2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de-CH" altLang="de-DE" sz="800" b="0" dirty="0" smtClean="0"/>
              <a:t>Burkhardt, M. et al. (</a:t>
            </a:r>
            <a:r>
              <a:rPr lang="de-CH" altLang="de-DE" sz="800" b="0" dirty="0"/>
              <a:t>2021): Entwicklung einer emissionsbasierten </a:t>
            </a:r>
            <a:r>
              <a:rPr lang="de-CH" altLang="de-DE" sz="800" b="0" dirty="0" smtClean="0"/>
              <a:t>Bauproduktebewertung - Anwendung </a:t>
            </a:r>
            <a:r>
              <a:rPr lang="de-CH" altLang="de-DE" sz="800" b="0" dirty="0"/>
              <a:t>des Konzepts für Dachbahnen und </a:t>
            </a:r>
            <a:r>
              <a:rPr lang="de-CH" altLang="de-DE" sz="800" b="0" dirty="0" smtClean="0"/>
              <a:t>Fassadenputze. Report, p. 115</a:t>
            </a:r>
            <a:endParaRPr lang="de-CH" altLang="de-DE" sz="800" b="0" dirty="0"/>
          </a:p>
        </p:txBody>
      </p:sp>
    </p:spTree>
    <p:extLst>
      <p:ext uri="{BB962C8B-B14F-4D97-AF65-F5344CB8AC3E}">
        <p14:creationId xmlns:p14="http://schemas.microsoft.com/office/powerpoint/2010/main" val="383929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de-DE" dirty="0"/>
              <a:t>Risk Scenario: Acute Risk in Surface Water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79376" y="980728"/>
            <a:ext cx="11449272" cy="2033627"/>
          </a:xfrm>
        </p:spPr>
        <p:txBody>
          <a:bodyPr/>
          <a:lstStyle/>
          <a:p>
            <a:r>
              <a:rPr lang="en-GB" sz="2000" dirty="0"/>
              <a:t>Predicted acute concentration in surface water</a:t>
            </a:r>
          </a:p>
          <a:p>
            <a:pPr lvl="1">
              <a:spcAft>
                <a:spcPts val="0"/>
              </a:spcAft>
            </a:pPr>
            <a:r>
              <a:rPr lang="en-GB" sz="2000" dirty="0" smtClean="0"/>
              <a:t>Three </a:t>
            </a:r>
            <a:r>
              <a:rPr lang="en-GB" sz="2000" dirty="0"/>
              <a:t>acceptance levels defined (RQ </a:t>
            </a:r>
            <a:r>
              <a:rPr lang="en-GB" sz="2000" dirty="0" smtClean="0"/>
              <a:t>1</a:t>
            </a:r>
            <a:r>
              <a:rPr lang="en-GB" sz="2000" dirty="0"/>
              <a:t>, </a:t>
            </a:r>
            <a:r>
              <a:rPr lang="en-GB" sz="2000" dirty="0" smtClean="0"/>
              <a:t>5, </a:t>
            </a:r>
            <a:r>
              <a:rPr lang="en-GB" sz="2000" dirty="0"/>
              <a:t>10</a:t>
            </a:r>
            <a:r>
              <a:rPr lang="en-GB" sz="2000" dirty="0" smtClean="0"/>
              <a:t>) related to classes</a:t>
            </a:r>
            <a:endParaRPr lang="en-GB" sz="2000" dirty="0"/>
          </a:p>
          <a:p>
            <a:pPr lvl="1">
              <a:spcAft>
                <a:spcPts val="0"/>
              </a:spcAft>
            </a:pPr>
            <a:r>
              <a:rPr lang="en-US" sz="2000" dirty="0" smtClean="0"/>
              <a:t>Typical polymeric coatings do </a:t>
            </a:r>
            <a:r>
              <a:rPr lang="en-US" sz="2000" dirty="0"/>
              <a:t>not fulfil criteria of best </a:t>
            </a:r>
            <a:r>
              <a:rPr lang="en-US" sz="2000" dirty="0" smtClean="0"/>
              <a:t>class (except using IPBC, OIT, DCOIT)</a:t>
            </a:r>
            <a:endParaRPr lang="en-US" sz="2000" dirty="0"/>
          </a:p>
          <a:p>
            <a:pPr>
              <a:spcAft>
                <a:spcPts val="0"/>
              </a:spcAft>
            </a:pPr>
            <a:r>
              <a:rPr lang="en-US" sz="2000" dirty="0"/>
              <a:t>Concept has been implemented by eco-</a:t>
            </a:r>
            <a:r>
              <a:rPr lang="en-US" sz="2000" dirty="0" err="1"/>
              <a:t>bau</a:t>
            </a:r>
            <a:r>
              <a:rPr lang="en-US" sz="2000" dirty="0"/>
              <a:t> (Feb 2021; </a:t>
            </a:r>
            <a:r>
              <a:rPr lang="en-US" sz="2000" u="sng" dirty="0" smtClean="0">
                <a:hlinkClick r:id="rId3"/>
              </a:rPr>
              <a:t>www.ecobau.ch</a:t>
            </a:r>
            <a:r>
              <a:rPr lang="en-US" sz="2000" dirty="0" smtClean="0"/>
              <a:t>)</a:t>
            </a:r>
            <a:endParaRPr 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B3B594-2801-4864-9089-E42463258A4B}" type="slidenum">
              <a:rPr lang="de-CH" smtClean="0"/>
              <a:pPr/>
              <a:t>18</a:t>
            </a:fld>
            <a:endParaRPr lang="de-CH"/>
          </a:p>
        </p:txBody>
      </p:sp>
      <p:sp>
        <p:nvSpPr>
          <p:cNvPr id="14" name="Rectangle 13"/>
          <p:cNvSpPr/>
          <p:nvPr/>
        </p:nvSpPr>
        <p:spPr>
          <a:xfrm>
            <a:off x="5901779" y="5425479"/>
            <a:ext cx="1564787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GB" sz="1400" b="1" dirty="0"/>
              <a:t>Simulation Time</a:t>
            </a:r>
            <a:endParaRPr lang="de-CH" sz="14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60" y="2725899"/>
            <a:ext cx="8129872" cy="290153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 rot="16200000">
            <a:off x="1228393" y="3832619"/>
            <a:ext cx="2226635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GB" sz="1400" b="1" dirty="0"/>
              <a:t>RQ</a:t>
            </a:r>
            <a:r>
              <a:rPr lang="en-GB" sz="1400" b="1" baseline="-25000" dirty="0"/>
              <a:t>acute</a:t>
            </a:r>
            <a:r>
              <a:rPr lang="en-GB" sz="1400" b="1" dirty="0"/>
              <a:t> in Surface Water</a:t>
            </a:r>
            <a:endParaRPr lang="de-CH" sz="1400" b="1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759885" y="5877852"/>
            <a:ext cx="993518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200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17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Aft>
                <a:spcPts val="2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Aft>
                <a:spcPts val="2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Aft>
                <a:spcPts val="2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Aft>
                <a:spcPts val="2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2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2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2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2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de-CH" altLang="de-DE" sz="800" b="0" dirty="0" smtClean="0"/>
              <a:t>Burkhardt, M. </a:t>
            </a:r>
            <a:r>
              <a:rPr lang="de-CH" altLang="de-DE" sz="800" b="0" dirty="0"/>
              <a:t>et al. (2021): </a:t>
            </a:r>
            <a:r>
              <a:rPr lang="de-CH" altLang="de-DE" sz="800" b="0" dirty="0" smtClean="0"/>
              <a:t>Emissionsbasierte Bauproduktebewertung – Gewässerschutz an der Quelle. Aqua und Gas, 55-64.</a:t>
            </a:r>
          </a:p>
        </p:txBody>
      </p:sp>
    </p:spTree>
    <p:extLst>
      <p:ext uri="{BB962C8B-B14F-4D97-AF65-F5344CB8AC3E}">
        <p14:creationId xmlns:p14="http://schemas.microsoft.com/office/powerpoint/2010/main" val="3510135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744538"/>
            <a:r>
              <a:rPr lang="en-US" sz="2600" dirty="0"/>
              <a:t>Outline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B3B594-2801-4864-9089-E42463258A4B}" type="slidenum">
              <a:rPr lang="de-CH" smtClean="0"/>
              <a:pPr/>
              <a:t>19</a:t>
            </a:fld>
            <a:endParaRPr lang="de-CH"/>
          </a:p>
        </p:txBody>
      </p:sp>
      <p:cxnSp>
        <p:nvCxnSpPr>
          <p:cNvPr id="8" name="Gerade Verbindung 12"/>
          <p:cNvCxnSpPr/>
          <p:nvPr/>
        </p:nvCxnSpPr>
        <p:spPr>
          <a:xfrm>
            <a:off x="0" y="6073864"/>
            <a:ext cx="1219131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Inhaltsplatzhalter 2"/>
          <p:cNvSpPr>
            <a:spLocks noGrp="1"/>
          </p:cNvSpPr>
          <p:nvPr>
            <p:ph sz="quarter" idx="13"/>
          </p:nvPr>
        </p:nvSpPr>
        <p:spPr>
          <a:xfrm>
            <a:off x="479376" y="1166813"/>
            <a:ext cx="10943167" cy="3918371"/>
          </a:xfrm>
        </p:spPr>
        <p:txBody>
          <a:bodyPr/>
          <a:lstStyle/>
          <a:p>
            <a:pPr>
              <a:tabLst>
                <a:tab pos="8251825" algn="l"/>
              </a:tabLst>
            </a:pPr>
            <a:r>
              <a:rPr lang="en-US" sz="2000" b="0" dirty="0"/>
              <a:t>Introduction</a:t>
            </a:r>
          </a:p>
          <a:p>
            <a:pPr>
              <a:tabLst>
                <a:tab pos="8251825" algn="l"/>
              </a:tabLst>
            </a:pPr>
            <a:r>
              <a:rPr lang="en-US" sz="2000" b="0" dirty="0"/>
              <a:t>Façade Coatings</a:t>
            </a:r>
          </a:p>
          <a:p>
            <a:pPr>
              <a:tabLst>
                <a:tab pos="8251825" algn="l"/>
              </a:tabLst>
            </a:pPr>
            <a:r>
              <a:rPr lang="en-US" sz="2000" b="0" dirty="0"/>
              <a:t>Risk Scenario</a:t>
            </a:r>
          </a:p>
          <a:p>
            <a:pPr>
              <a:tabLst>
                <a:tab pos="8251825" algn="l"/>
              </a:tabLst>
            </a:pPr>
            <a:r>
              <a:rPr lang="en-US" sz="2000" dirty="0"/>
              <a:t>Summary</a:t>
            </a:r>
          </a:p>
          <a:p>
            <a:pPr marL="264563" indent="0">
              <a:buNone/>
              <a:tabLst>
                <a:tab pos="8251825" algn="l"/>
              </a:tabLst>
            </a:pPr>
            <a:endParaRPr lang="en-US" sz="2000" b="0" dirty="0"/>
          </a:p>
          <a:p>
            <a:pPr>
              <a:tabLst>
                <a:tab pos="8251825" algn="l"/>
              </a:tabLst>
            </a:pPr>
            <a:r>
              <a:rPr lang="en-US" sz="2000" b="0" dirty="0"/>
              <a:t>COMLEAM-Software</a:t>
            </a:r>
          </a:p>
          <a:p>
            <a:pPr>
              <a:tabLst>
                <a:tab pos="8251825" algn="l"/>
              </a:tabLst>
            </a:pPr>
            <a:r>
              <a:rPr lang="en-US" sz="2000" b="0" dirty="0"/>
              <a:t>Exercises</a:t>
            </a:r>
          </a:p>
        </p:txBody>
      </p:sp>
    </p:spTree>
    <p:extLst>
      <p:ext uri="{BB962C8B-B14F-4D97-AF65-F5344CB8AC3E}">
        <p14:creationId xmlns:p14="http://schemas.microsoft.com/office/powerpoint/2010/main" val="230468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744538"/>
            <a:r>
              <a:rPr lang="en-US" sz="2600" dirty="0"/>
              <a:t>Focus of the Presentation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3"/>
          </p:nvPr>
        </p:nvSpPr>
        <p:spPr>
          <a:xfrm>
            <a:off x="479376" y="1166813"/>
            <a:ext cx="10943167" cy="3918371"/>
          </a:xfrm>
        </p:spPr>
        <p:txBody>
          <a:bodyPr/>
          <a:lstStyle/>
          <a:p>
            <a:pPr>
              <a:tabLst>
                <a:tab pos="8251825" algn="l"/>
              </a:tabLst>
            </a:pPr>
            <a:r>
              <a:rPr lang="en-US" sz="2000" b="0" dirty="0"/>
              <a:t>Overview to leaching of biocides</a:t>
            </a:r>
          </a:p>
          <a:p>
            <a:pPr>
              <a:tabLst>
                <a:tab pos="8251825" algn="l"/>
              </a:tabLst>
            </a:pPr>
            <a:r>
              <a:rPr lang="en-US" sz="2000" b="0" dirty="0"/>
              <a:t>Challenges regarding environmental exposure</a:t>
            </a:r>
          </a:p>
          <a:p>
            <a:pPr>
              <a:tabLst>
                <a:tab pos="8251825" algn="l"/>
              </a:tabLst>
            </a:pPr>
            <a:r>
              <a:rPr lang="en-US" sz="2000" b="0" dirty="0"/>
              <a:t>Scenario derived for risk communication</a:t>
            </a:r>
          </a:p>
          <a:p>
            <a:pPr>
              <a:tabLst>
                <a:tab pos="8251825" algn="l"/>
              </a:tabLst>
            </a:pPr>
            <a:r>
              <a:rPr lang="en-US" sz="2000" b="0" dirty="0"/>
              <a:t>Insight to Software COMLEAM (</a:t>
            </a:r>
            <a:r>
              <a:rPr lang="en-US" sz="2000" b="0" dirty="0">
                <a:hlinkClick r:id="rId3"/>
              </a:rPr>
              <a:t>www.comleam.ch</a:t>
            </a:r>
            <a:r>
              <a:rPr lang="en-US" sz="2000" b="0" dirty="0"/>
              <a:t>)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B3B594-2801-4864-9089-E42463258A4B}" type="slidenum">
              <a:rPr lang="de-CH" smtClean="0"/>
              <a:pPr/>
              <a:t>2</a:t>
            </a:fld>
            <a:endParaRPr lang="de-CH"/>
          </a:p>
        </p:txBody>
      </p:sp>
      <p:cxnSp>
        <p:nvCxnSpPr>
          <p:cNvPr id="8" name="Gerade Verbindung 12"/>
          <p:cNvCxnSpPr/>
          <p:nvPr/>
        </p:nvCxnSpPr>
        <p:spPr>
          <a:xfrm>
            <a:off x="0" y="6073864"/>
            <a:ext cx="1219131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5570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altLang="de-DE" sz="2600" dirty="0"/>
              <a:t>Summary</a:t>
            </a:r>
            <a:endParaRPr lang="en-GB" sz="26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79376" y="980728"/>
            <a:ext cx="11377264" cy="2016224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sz="2000" dirty="0"/>
              <a:t>Leaching at facades occurs under wet weather conditions </a:t>
            </a:r>
            <a:r>
              <a:rPr lang="en-GB" sz="2000" dirty="0" smtClean="0"/>
              <a:t>(peak pollution)</a:t>
            </a:r>
            <a:endParaRPr lang="en-GB" sz="2000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sz="2000" dirty="0" smtClean="0"/>
              <a:t>Variability of leaching - potential </a:t>
            </a:r>
            <a:r>
              <a:rPr lang="en-GB" sz="2000" dirty="0"/>
              <a:t>for product improvements </a:t>
            </a:r>
            <a:r>
              <a:rPr lang="en-GB" sz="2000" dirty="0" smtClean="0"/>
              <a:t>– </a:t>
            </a:r>
            <a:r>
              <a:rPr lang="en-GB" sz="2000" dirty="0"/>
              <a:t>mitigation measures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sz="2000" dirty="0"/>
              <a:t>Laboratory data can be used for modelling service-life of </a:t>
            </a:r>
            <a:r>
              <a:rPr lang="en-GB" sz="2000" dirty="0" smtClean="0"/>
              <a:t>products with COMLEAM</a:t>
            </a:r>
          </a:p>
          <a:p>
            <a:pPr lvl="1">
              <a:spcAft>
                <a:spcPts val="0"/>
              </a:spcAft>
            </a:pPr>
            <a:r>
              <a:rPr lang="en-GB" sz="2000" dirty="0" smtClean="0"/>
              <a:t>In CH, further materials (e.g. wood paints, coated metals) will be evaluated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sz="2000" dirty="0"/>
              <a:t>Easy to </a:t>
            </a:r>
            <a:r>
              <a:rPr lang="en-GB" sz="2000" dirty="0" smtClean="0"/>
              <a:t>handle COMLEAM </a:t>
            </a:r>
            <a:r>
              <a:rPr lang="en-GB" sz="2000" dirty="0"/>
              <a:t>by batch-simulation </a:t>
            </a:r>
            <a:r>
              <a:rPr lang="en-GB" sz="2000" dirty="0" smtClean="0"/>
              <a:t>(</a:t>
            </a:r>
            <a:r>
              <a:rPr lang="en-GB" sz="2000" dirty="0"/>
              <a:t>rapid, low costs)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sz="2000" dirty="0" smtClean="0"/>
              <a:t>Various </a:t>
            </a:r>
            <a:r>
              <a:rPr lang="en-GB" sz="2000" dirty="0"/>
              <a:t>European scenarios can be </a:t>
            </a:r>
            <a:r>
              <a:rPr lang="en-GB" sz="2000" dirty="0" smtClean="0"/>
              <a:t>defined for COMLEAM</a:t>
            </a:r>
            <a:endParaRPr lang="en-GB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B3B594-2801-4864-9089-E42463258A4B}" type="slidenum">
              <a:rPr lang="de-CH" smtClean="0"/>
              <a:pPr/>
              <a:t>20</a:t>
            </a:fld>
            <a:endParaRPr lang="de-CH"/>
          </a:p>
        </p:txBody>
      </p:sp>
      <p:grpSp>
        <p:nvGrpSpPr>
          <p:cNvPr id="8" name="Group 7"/>
          <p:cNvGrpSpPr/>
          <p:nvPr/>
        </p:nvGrpSpPr>
        <p:grpSpPr>
          <a:xfrm>
            <a:off x="1595500" y="3230926"/>
            <a:ext cx="9145016" cy="2430322"/>
            <a:chOff x="983432" y="2982898"/>
            <a:chExt cx="9964205" cy="2648025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432" y="2982898"/>
              <a:ext cx="1920510" cy="260271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70416" y="2997819"/>
              <a:ext cx="1838264" cy="2602711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9938" y="2997819"/>
              <a:ext cx="1849942" cy="2633104"/>
            </a:xfrm>
            <a:prstGeom prst="rect">
              <a:avLst/>
            </a:prstGeom>
          </p:spPr>
        </p:pic>
        <p:grpSp>
          <p:nvGrpSpPr>
            <p:cNvPr id="27" name="Group 26"/>
            <p:cNvGrpSpPr/>
            <p:nvPr/>
          </p:nvGrpSpPr>
          <p:grpSpPr>
            <a:xfrm>
              <a:off x="9100218" y="2997818"/>
              <a:ext cx="1847419" cy="2633104"/>
              <a:chOff x="5721978" y="2852936"/>
              <a:chExt cx="2311818" cy="3295005"/>
            </a:xfrm>
          </p:grpSpPr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21978" y="2852936"/>
                <a:ext cx="2311818" cy="3295005"/>
              </a:xfrm>
              <a:prstGeom prst="rect">
                <a:avLst/>
              </a:prstGeom>
            </p:spPr>
          </p:pic>
          <p:sp>
            <p:nvSpPr>
              <p:cNvPr id="42" name="TextBox 41"/>
              <p:cNvSpPr txBox="1"/>
              <p:nvPr/>
            </p:nvSpPr>
            <p:spPr>
              <a:xfrm rot="19449252">
                <a:off x="6384032" y="4911649"/>
                <a:ext cx="103105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Clr>
                    <a:schemeClr val="tx2"/>
                  </a:buClr>
                  <a:buSzPct val="90000"/>
                </a:pPr>
                <a:r>
                  <a:rPr lang="de-CH" dirty="0"/>
                  <a:t>In Press</a:t>
                </a:r>
              </a:p>
            </p:txBody>
          </p:sp>
        </p:grp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2286" y="2997818"/>
              <a:ext cx="1827314" cy="2610447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408115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Einstellungen - Aufgaben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endParaRPr lang="de-CH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B3B594-2801-4864-9089-E42463258A4B}" type="slidenum">
              <a:rPr lang="de-CH" smtClean="0"/>
              <a:pPr/>
              <a:t>21</a:t>
            </a:fld>
            <a:endParaRPr lang="de-CH"/>
          </a:p>
        </p:txBody>
      </p:sp>
      <p:pic>
        <p:nvPicPr>
          <p:cNvPr id="6" name="Picture 2" descr="http://de.academic.ru/pictures/dewiki/82/Rapperswil_Alpen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318"/>
            <a:ext cx="12191437" cy="6885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el 1"/>
          <p:cNvSpPr txBox="1">
            <a:spLocks/>
          </p:cNvSpPr>
          <p:nvPr/>
        </p:nvSpPr>
        <p:spPr bwMode="auto">
          <a:xfrm>
            <a:off x="468313" y="3674640"/>
            <a:ext cx="5764212" cy="2706688"/>
          </a:xfrm>
          <a:prstGeom prst="rect">
            <a:avLst/>
          </a:prstGeom>
          <a:solidFill>
            <a:schemeClr val="accent1">
              <a:alpha val="87057"/>
            </a:schemeClr>
          </a:solidFill>
          <a:ln w="9525">
            <a:noFill/>
            <a:miter lim="800000"/>
            <a:headEnd/>
            <a:tailEnd/>
          </a:ln>
        </p:spPr>
        <p:txBody>
          <a:bodyPr tIns="144000" bIns="0">
            <a:normAutofit/>
          </a:bodyPr>
          <a:lstStyle/>
          <a:p>
            <a:pPr marL="273050" eaLnBrk="1" hangingPunct="1">
              <a:defRPr/>
            </a:pPr>
            <a:endParaRPr lang="en-GB" sz="3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273050" eaLnBrk="1" hangingPunct="1">
              <a:defRPr/>
            </a:pPr>
            <a:r>
              <a:rPr lang="en-GB" sz="3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Thank you for your attention!</a:t>
            </a:r>
          </a:p>
          <a:p>
            <a:pPr marL="273050" eaLnBrk="1" hangingPunct="1">
              <a:defRPr/>
            </a:pPr>
            <a:endParaRPr lang="de-CH" sz="16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273050" eaLnBrk="1" hangingPunct="1">
              <a:defRPr/>
            </a:pPr>
            <a:endParaRPr lang="de-CH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273050" eaLnBrk="1" hangingPunct="1">
              <a:defRPr/>
            </a:pPr>
            <a:endParaRPr lang="de-CH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273050" eaLnBrk="1" hangingPunct="1">
              <a:defRPr/>
            </a:pPr>
            <a:r>
              <a:rPr lang="de-CH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E- Mail: michael.burkhardt@ost.ch</a:t>
            </a:r>
            <a:r>
              <a:rPr lang="de-CH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61269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3" y="-1"/>
            <a:ext cx="12211988" cy="6880037"/>
          </a:xfrm>
          <a:prstGeom prst="rect">
            <a:avLst/>
          </a:prstGeom>
        </p:spPr>
      </p:pic>
      <p:sp>
        <p:nvSpPr>
          <p:cNvPr id="6147" name="Titel 1"/>
          <p:cNvSpPr>
            <a:spLocks noGrp="1"/>
          </p:cNvSpPr>
          <p:nvPr>
            <p:ph type="ctrTitle"/>
          </p:nvPr>
        </p:nvSpPr>
        <p:spPr>
          <a:xfrm>
            <a:off x="695400" y="430215"/>
            <a:ext cx="6345164" cy="2638746"/>
          </a:xfrm>
          <a:solidFill>
            <a:schemeClr val="accent1">
              <a:alpha val="87057"/>
            </a:schemeClr>
          </a:solidFill>
        </p:spPr>
        <p:txBody>
          <a:bodyPr vert="horz" wrap="square" lIns="91440" tIns="50400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273050"/>
            <a:r>
              <a:rPr lang="en-US" altLang="de-DE" sz="3200" dirty="0"/>
              <a:t>Modelling biocides release from buildings to the environment using COMLEAM</a:t>
            </a:r>
            <a:endParaRPr lang="en-GB" altLang="de-DE" sz="3200" dirty="0"/>
          </a:p>
        </p:txBody>
      </p:sp>
      <p:sp>
        <p:nvSpPr>
          <p:cNvPr id="4100" name="Untertitel 2"/>
          <p:cNvSpPr>
            <a:spLocks noGrp="1"/>
          </p:cNvSpPr>
          <p:nvPr>
            <p:ph type="subTitle" idx="1"/>
          </p:nvPr>
        </p:nvSpPr>
        <p:spPr>
          <a:xfrm>
            <a:off x="695400" y="3068959"/>
            <a:ext cx="6345164" cy="2658553"/>
          </a:xfrm>
          <a:solidFill>
            <a:srgbClr val="0065A3">
              <a:alpha val="86667"/>
            </a:srgbClr>
          </a:solidFill>
        </p:spPr>
        <p:txBody>
          <a:bodyPr vert="horz" wrap="square" lIns="79200" tIns="14400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60363">
              <a:spcAft>
                <a:spcPct val="0"/>
              </a:spcAft>
              <a:defRPr/>
            </a:pPr>
            <a:r>
              <a:rPr lang="en-GB" sz="2000" dirty="0"/>
              <a:t>Mirko Rohr*, Michael </a:t>
            </a:r>
            <a:r>
              <a:rPr lang="en-GB" sz="2000" dirty="0" smtClean="0"/>
              <a:t>Burkhardt*, </a:t>
            </a:r>
            <a:r>
              <a:rPr lang="en-GB" sz="2000" dirty="0"/>
              <a:t>Michael </a:t>
            </a:r>
            <a:r>
              <a:rPr lang="en-GB" sz="2000" dirty="0" smtClean="0"/>
              <a:t>Patrick*, </a:t>
            </a:r>
            <a:r>
              <a:rPr lang="en-GB" sz="2000" dirty="0"/>
              <a:t>Silvan Gehrig, Olaf Tietje</a:t>
            </a:r>
            <a:br>
              <a:rPr lang="en-GB" sz="2000" dirty="0"/>
            </a:br>
            <a:r>
              <a:rPr lang="en-GB" sz="2000" b="1" dirty="0"/>
              <a:t/>
            </a:r>
            <a:br>
              <a:rPr lang="en-GB" sz="2000" b="1" dirty="0"/>
            </a:br>
            <a:r>
              <a:rPr lang="en-GB" sz="1600" dirty="0"/>
              <a:t>Eastern Switzerland University of Applied Sciences, </a:t>
            </a:r>
            <a:br>
              <a:rPr lang="en-GB" sz="1600" dirty="0"/>
            </a:br>
            <a:r>
              <a:rPr lang="en-GB" sz="1600" dirty="0"/>
              <a:t>*Institute of Environmental and Process Engineering (UMTEC),</a:t>
            </a:r>
            <a:br>
              <a:rPr lang="en-GB" sz="1600" dirty="0"/>
            </a:br>
            <a:r>
              <a:rPr lang="en-GB" sz="1600" dirty="0"/>
              <a:t>8640 Rapperswil, Switzerland</a:t>
            </a:r>
          </a:p>
          <a:p>
            <a:pPr marL="360363">
              <a:spcAft>
                <a:spcPct val="0"/>
              </a:spcAft>
              <a:defRPr/>
            </a:pPr>
            <a:endParaRPr lang="en-GB" sz="1600" dirty="0"/>
          </a:p>
          <a:p>
            <a:pPr marL="360363">
              <a:spcAft>
                <a:spcPct val="0"/>
              </a:spcAft>
              <a:defRPr/>
            </a:pPr>
            <a:r>
              <a:rPr lang="en-GB" sz="1600" dirty="0"/>
              <a:t>Online, </a:t>
            </a:r>
            <a:r>
              <a:rPr lang="en-GB" sz="1600" dirty="0" smtClean="0"/>
              <a:t>4 </a:t>
            </a:r>
            <a:r>
              <a:rPr lang="en-GB" sz="1600" dirty="0"/>
              <a:t>May 2021</a:t>
            </a:r>
          </a:p>
        </p:txBody>
      </p:sp>
      <p:sp>
        <p:nvSpPr>
          <p:cNvPr id="9" name="Rechteck 7"/>
          <p:cNvSpPr/>
          <p:nvPr/>
        </p:nvSpPr>
        <p:spPr>
          <a:xfrm>
            <a:off x="0" y="5725925"/>
            <a:ext cx="7040564" cy="1154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de-CH" dirty="0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5909780"/>
            <a:ext cx="2360237" cy="77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28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744538"/>
            <a:r>
              <a:rPr lang="en-US" sz="2600" dirty="0"/>
              <a:t>Outline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B3B594-2801-4864-9089-E42463258A4B}" type="slidenum">
              <a:rPr lang="de-CH" smtClean="0"/>
              <a:pPr/>
              <a:t>23</a:t>
            </a:fld>
            <a:endParaRPr lang="de-CH"/>
          </a:p>
        </p:txBody>
      </p:sp>
      <p:cxnSp>
        <p:nvCxnSpPr>
          <p:cNvPr id="8" name="Gerade Verbindung 12"/>
          <p:cNvCxnSpPr/>
          <p:nvPr/>
        </p:nvCxnSpPr>
        <p:spPr>
          <a:xfrm>
            <a:off x="0" y="6073864"/>
            <a:ext cx="1219131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Inhaltsplatzhalter 2"/>
          <p:cNvSpPr>
            <a:spLocks noGrp="1"/>
          </p:cNvSpPr>
          <p:nvPr>
            <p:ph sz="quarter" idx="13"/>
          </p:nvPr>
        </p:nvSpPr>
        <p:spPr>
          <a:xfrm>
            <a:off x="479376" y="1166813"/>
            <a:ext cx="10943167" cy="3918371"/>
          </a:xfrm>
        </p:spPr>
        <p:txBody>
          <a:bodyPr/>
          <a:lstStyle/>
          <a:p>
            <a:pPr>
              <a:tabLst>
                <a:tab pos="8251825" algn="l"/>
              </a:tabLst>
            </a:pPr>
            <a:r>
              <a:rPr lang="en-US" sz="2000" b="0" dirty="0"/>
              <a:t>Introduction</a:t>
            </a:r>
          </a:p>
          <a:p>
            <a:pPr>
              <a:tabLst>
                <a:tab pos="8251825" algn="l"/>
              </a:tabLst>
            </a:pPr>
            <a:r>
              <a:rPr lang="en-US" sz="2000" b="0" dirty="0"/>
              <a:t>Façade Coatings</a:t>
            </a:r>
          </a:p>
          <a:p>
            <a:pPr>
              <a:tabLst>
                <a:tab pos="8251825" algn="l"/>
              </a:tabLst>
            </a:pPr>
            <a:r>
              <a:rPr lang="en-US" sz="2000" b="0" dirty="0"/>
              <a:t>Risk Scenario </a:t>
            </a:r>
          </a:p>
          <a:p>
            <a:pPr marL="264563" indent="0">
              <a:buNone/>
              <a:tabLst>
                <a:tab pos="8251825" algn="l"/>
              </a:tabLst>
            </a:pPr>
            <a:endParaRPr lang="en-US" sz="2000" b="0" dirty="0"/>
          </a:p>
          <a:p>
            <a:pPr>
              <a:tabLst>
                <a:tab pos="8251825" algn="l"/>
              </a:tabLst>
            </a:pPr>
            <a:r>
              <a:rPr lang="en-US" sz="2000" dirty="0"/>
              <a:t>COMLEAM-Software</a:t>
            </a:r>
          </a:p>
          <a:p>
            <a:pPr>
              <a:tabLst>
                <a:tab pos="8251825" algn="l"/>
              </a:tabLst>
            </a:pPr>
            <a:r>
              <a:rPr lang="en-US" sz="2000" b="0" dirty="0"/>
              <a:t>Exercises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656" y="1695088"/>
            <a:ext cx="7033351" cy="3358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756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600" dirty="0"/>
              <a:t>COMLEAM Software: Modelling Emissions to the Environment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B3B594-2801-4864-9089-E42463258A4B}" type="slidenum">
              <a:rPr lang="de-CH" smtClean="0"/>
              <a:pPr/>
              <a:t>24</a:t>
            </a:fld>
            <a:endParaRPr lang="de-CH" dirty="0"/>
          </a:p>
        </p:txBody>
      </p:sp>
      <p:sp>
        <p:nvSpPr>
          <p:cNvPr id="6" name="TextBox 5"/>
          <p:cNvSpPr txBox="1"/>
          <p:nvPr/>
        </p:nvSpPr>
        <p:spPr>
          <a:xfrm>
            <a:off x="479376" y="1124744"/>
            <a:ext cx="9433048" cy="41044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38163" indent="-273600">
              <a:spcBef>
                <a:spcPts val="600"/>
              </a:spcBef>
              <a:spcAft>
                <a:spcPts val="800"/>
              </a:spcAft>
              <a:buClr>
                <a:schemeClr val="accent1"/>
              </a:buClr>
              <a:buSzPct val="94000"/>
              <a:buFont typeface="Wingdings" pitchFamily="2" charset="2"/>
              <a:buChar char="n"/>
              <a:tabLst/>
              <a:defRPr sz="1700" b="1"/>
            </a:lvl1pPr>
            <a:lvl2pPr marL="803275" lvl="1" indent="-273600"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94000"/>
              <a:buFont typeface="Wingdings" pitchFamily="2" charset="2"/>
              <a:buChar char="n"/>
              <a:tabLst/>
              <a:defRPr sz="1700"/>
            </a:lvl2pPr>
            <a:lvl3pPr marL="1074738" indent="-273600">
              <a:spcBef>
                <a:spcPts val="0"/>
              </a:spcBef>
              <a:spcAft>
                <a:spcPts val="40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tabLst/>
              <a:defRPr sz="1500"/>
            </a:lvl3pPr>
            <a:lvl4pPr marL="1341438" indent="-273600">
              <a:spcBef>
                <a:spcPts val="0"/>
              </a:spcBef>
              <a:spcAft>
                <a:spcPts val="40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 sz="1500"/>
            </a:lvl4pPr>
            <a:lvl5pPr marL="1616075" indent="-274638">
              <a:spcBef>
                <a:spcPts val="0"/>
              </a:spcBef>
              <a:spcAft>
                <a:spcPts val="40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 lang="de-CH" sz="1500"/>
            </a:lvl5pPr>
            <a:lvl6pPr marL="1341437" inden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None/>
              <a:defRPr sz="15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sz="2000" dirty="0"/>
              <a:t>Construction Materials Leaching Model (COMLEAM, </a:t>
            </a:r>
            <a:r>
              <a:rPr lang="en-US" sz="2000" dirty="0">
                <a:hlinkClick r:id="rId3"/>
              </a:rPr>
              <a:t>www.comleam.ch</a:t>
            </a:r>
            <a:r>
              <a:rPr lang="en-US" sz="2000" dirty="0"/>
              <a:t> )</a:t>
            </a:r>
          </a:p>
          <a:p>
            <a:pPr lvl="1">
              <a:spcAft>
                <a:spcPts val="0"/>
              </a:spcAft>
            </a:pPr>
            <a:r>
              <a:rPr lang="en-US" sz="2000" dirty="0"/>
              <a:t>User-friendly interface</a:t>
            </a:r>
          </a:p>
          <a:p>
            <a:pPr lvl="1">
              <a:spcAft>
                <a:spcPts val="0"/>
              </a:spcAft>
            </a:pPr>
            <a:r>
              <a:rPr lang="en-US" sz="2000" dirty="0"/>
              <a:t>Settings individual or predefined</a:t>
            </a:r>
          </a:p>
          <a:p>
            <a:pPr lvl="1">
              <a:spcAft>
                <a:spcPts val="0"/>
              </a:spcAft>
            </a:pPr>
            <a:r>
              <a:rPr lang="en-US" sz="2000" dirty="0"/>
              <a:t>Standardized reports</a:t>
            </a:r>
          </a:p>
          <a:p>
            <a:pPr lvl="1">
              <a:spcAft>
                <a:spcPts val="0"/>
              </a:spcAft>
            </a:pPr>
            <a:r>
              <a:rPr lang="en-US" sz="2000" dirty="0"/>
              <a:t>Manual (V 3.0)</a:t>
            </a:r>
          </a:p>
          <a:p>
            <a:pPr lvl="1">
              <a:spcAft>
                <a:spcPts val="0"/>
              </a:spcAft>
            </a:pPr>
            <a:r>
              <a:rPr lang="en-US" sz="2000" dirty="0"/>
              <a:t>Online or offline, freeware</a:t>
            </a:r>
            <a:br>
              <a:rPr lang="en-US" sz="2000" dirty="0"/>
            </a:br>
            <a:endParaRPr lang="en-US" sz="2000" dirty="0"/>
          </a:p>
          <a:p>
            <a:r>
              <a:rPr lang="en-US" sz="2000" dirty="0"/>
              <a:t>Model structure</a:t>
            </a:r>
          </a:p>
          <a:p>
            <a:pPr lvl="1">
              <a:spcAft>
                <a:spcPts val="0"/>
              </a:spcAft>
            </a:pPr>
            <a:r>
              <a:rPr lang="en-US" sz="2000" dirty="0"/>
              <a:t>Module “Geometry”</a:t>
            </a:r>
          </a:p>
          <a:p>
            <a:pPr lvl="1">
              <a:spcAft>
                <a:spcPts val="0"/>
              </a:spcAft>
            </a:pPr>
            <a:r>
              <a:rPr lang="en-US" sz="2000" dirty="0"/>
              <a:t>Module “Weather”</a:t>
            </a:r>
          </a:p>
          <a:p>
            <a:pPr lvl="1">
              <a:spcAft>
                <a:spcPts val="0"/>
              </a:spcAft>
            </a:pPr>
            <a:r>
              <a:rPr lang="en-US" sz="2000" dirty="0"/>
              <a:t>Module “Emission”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952" y="1999036"/>
            <a:ext cx="5840016" cy="3107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780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600" dirty="0"/>
              <a:t>COMLEAM Software: Modelling Leaching and Environmental Exposure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B3B594-2801-4864-9089-E42463258A4B}" type="slidenum">
              <a:rPr lang="de-CH" smtClean="0"/>
              <a:pPr/>
              <a:t>25</a:t>
            </a:fld>
            <a:endParaRPr lang="de-CH" dirty="0"/>
          </a:p>
        </p:txBody>
      </p:sp>
      <p:sp>
        <p:nvSpPr>
          <p:cNvPr id="6" name="TextBox 5"/>
          <p:cNvSpPr txBox="1"/>
          <p:nvPr/>
        </p:nvSpPr>
        <p:spPr>
          <a:xfrm>
            <a:off x="479376" y="1124743"/>
            <a:ext cx="6120680" cy="40324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38163" indent="-273600">
              <a:spcBef>
                <a:spcPts val="600"/>
              </a:spcBef>
              <a:spcAft>
                <a:spcPts val="800"/>
              </a:spcAft>
              <a:buClr>
                <a:schemeClr val="accent1"/>
              </a:buClr>
              <a:buSzPct val="94000"/>
              <a:buFont typeface="Wingdings" pitchFamily="2" charset="2"/>
              <a:buChar char="n"/>
              <a:tabLst/>
              <a:defRPr sz="1700" b="1"/>
            </a:lvl1pPr>
            <a:lvl2pPr marL="803275" lvl="1" indent="-273600"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94000"/>
              <a:buFont typeface="Wingdings" pitchFamily="2" charset="2"/>
              <a:buChar char="n"/>
              <a:tabLst/>
              <a:defRPr sz="1700"/>
            </a:lvl2pPr>
            <a:lvl3pPr marL="1074738" indent="-273600">
              <a:spcBef>
                <a:spcPts val="0"/>
              </a:spcBef>
              <a:spcAft>
                <a:spcPts val="40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tabLst/>
              <a:defRPr sz="1500"/>
            </a:lvl3pPr>
            <a:lvl4pPr marL="1341438" indent="-273600">
              <a:spcBef>
                <a:spcPts val="0"/>
              </a:spcBef>
              <a:spcAft>
                <a:spcPts val="40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 sz="1500"/>
            </a:lvl4pPr>
            <a:lvl5pPr marL="1616075" indent="-274638">
              <a:spcBef>
                <a:spcPts val="0"/>
              </a:spcBef>
              <a:spcAft>
                <a:spcPts val="40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 lang="de-CH" sz="1500"/>
            </a:lvl5pPr>
            <a:lvl6pPr marL="1341437" inden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None/>
              <a:defRPr sz="15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sz="2000" dirty="0"/>
              <a:t>System Boundaries</a:t>
            </a:r>
          </a:p>
          <a:p>
            <a:pPr lvl="1"/>
            <a:r>
              <a:rPr lang="en-US" sz="2000" dirty="0"/>
              <a:t>Leaching of substances from buildings (roof, façade, etc.) to surface waters</a:t>
            </a:r>
          </a:p>
          <a:p>
            <a:pPr lvl="1"/>
            <a:r>
              <a:rPr lang="en-US" sz="2000" dirty="0"/>
              <a:t>Point-of-interest are “interface compartments” (IC)</a:t>
            </a:r>
            <a:br>
              <a:rPr lang="en-US" sz="2000" dirty="0"/>
            </a:br>
            <a:endParaRPr lang="en-US" sz="2000" dirty="0"/>
          </a:p>
          <a:p>
            <a:r>
              <a:rPr lang="en-US" sz="2000" dirty="0"/>
              <a:t>Calculation Methods</a:t>
            </a:r>
          </a:p>
          <a:p>
            <a:pPr lvl="1"/>
            <a:r>
              <a:rPr lang="en-US" sz="2000" dirty="0"/>
              <a:t>Dynamic simulation with a temporal resolution of substance release and occurrence (hourly resolution)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632" y="1196752"/>
            <a:ext cx="4680000" cy="443793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078702" y="1297226"/>
            <a:ext cx="4720444" cy="2736304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29848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600" dirty="0"/>
              <a:t>COMLEAM Software: Module “</a:t>
            </a:r>
            <a:r>
              <a:rPr lang="en-GB" sz="2600" dirty="0"/>
              <a:t>G</a:t>
            </a:r>
            <a:r>
              <a:rPr lang="en-US" sz="2600" dirty="0" err="1"/>
              <a:t>eometry</a:t>
            </a:r>
            <a:r>
              <a:rPr lang="en-US" sz="2600" dirty="0"/>
              <a:t>”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B3B594-2801-4864-9089-E42463258A4B}" type="slidenum">
              <a:rPr lang="de-CH" smtClean="0"/>
              <a:pPr/>
              <a:t>26</a:t>
            </a:fld>
            <a:endParaRPr lang="de-CH" dirty="0"/>
          </a:p>
        </p:txBody>
      </p:sp>
      <p:sp>
        <p:nvSpPr>
          <p:cNvPr id="9" name="TextBox 8"/>
          <p:cNvSpPr txBox="1"/>
          <p:nvPr/>
        </p:nvSpPr>
        <p:spPr>
          <a:xfrm>
            <a:off x="479376" y="1124745"/>
            <a:ext cx="6480720" cy="45365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38163" indent="-273600">
              <a:spcBef>
                <a:spcPts val="600"/>
              </a:spcBef>
              <a:spcAft>
                <a:spcPts val="800"/>
              </a:spcAft>
              <a:buClr>
                <a:schemeClr val="accent1"/>
              </a:buClr>
              <a:buSzPct val="94000"/>
              <a:buFont typeface="Wingdings" pitchFamily="2" charset="2"/>
              <a:buChar char="n"/>
              <a:tabLst/>
              <a:defRPr sz="1700" b="1"/>
            </a:lvl1pPr>
            <a:lvl2pPr marL="803275" lvl="1" indent="-273600"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94000"/>
              <a:buFont typeface="Wingdings" pitchFamily="2" charset="2"/>
              <a:buChar char="n"/>
              <a:tabLst/>
              <a:defRPr sz="1700"/>
            </a:lvl2pPr>
            <a:lvl3pPr marL="1074738" indent="-273600">
              <a:spcBef>
                <a:spcPts val="0"/>
              </a:spcBef>
              <a:spcAft>
                <a:spcPts val="40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tabLst/>
              <a:defRPr sz="1500"/>
            </a:lvl3pPr>
            <a:lvl4pPr marL="1341438" indent="-273600">
              <a:spcBef>
                <a:spcPts val="0"/>
              </a:spcBef>
              <a:spcAft>
                <a:spcPts val="40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 sz="1500"/>
            </a:lvl4pPr>
            <a:lvl5pPr marL="1616075" indent="-274638">
              <a:spcBef>
                <a:spcPts val="0"/>
              </a:spcBef>
              <a:spcAft>
                <a:spcPts val="40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 lang="de-CH" sz="1500"/>
            </a:lvl5pPr>
            <a:lvl6pPr marL="1341437" inden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None/>
              <a:defRPr sz="15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sz="2000" dirty="0"/>
              <a:t>Geometry file</a:t>
            </a:r>
          </a:p>
          <a:p>
            <a:pPr lvl="1"/>
            <a:r>
              <a:rPr lang="en-US" sz="2000" dirty="0"/>
              <a:t>Vertical and horizontal components of buildings</a:t>
            </a:r>
          </a:p>
          <a:p>
            <a:pPr lvl="1"/>
            <a:r>
              <a:rPr lang="en-US" sz="2000" dirty="0"/>
              <a:t>Size: height, length, orientation (°) </a:t>
            </a:r>
          </a:p>
          <a:p>
            <a:pPr lvl="1"/>
            <a:r>
              <a:rPr lang="en-US" sz="2000" dirty="0"/>
              <a:t>Linked to “building materials”</a:t>
            </a:r>
            <a:br>
              <a:rPr lang="en-US" sz="2000" dirty="0"/>
            </a:br>
            <a:endParaRPr lang="en-US" sz="2000" dirty="0"/>
          </a:p>
          <a:p>
            <a:r>
              <a:rPr lang="en-US" sz="2000" dirty="0"/>
              <a:t>Relevance for leaching </a:t>
            </a:r>
          </a:p>
          <a:p>
            <a:pPr lvl="1"/>
            <a:r>
              <a:rPr lang="en-US" sz="2000" dirty="0"/>
              <a:t>Initial amount of substance </a:t>
            </a:r>
          </a:p>
          <a:p>
            <a:pPr lvl="1"/>
            <a:r>
              <a:rPr lang="en-US" sz="2000" dirty="0"/>
              <a:t>Substance-free</a:t>
            </a:r>
            <a:r>
              <a:rPr lang="de-CH" sz="2000" dirty="0"/>
              <a:t> </a:t>
            </a:r>
            <a:r>
              <a:rPr lang="en-US" sz="2000" dirty="0"/>
              <a:t>areas</a:t>
            </a:r>
            <a:r>
              <a:rPr lang="de-CH" sz="2000" dirty="0"/>
              <a:t> </a:t>
            </a:r>
            <a:r>
              <a:rPr lang="en-US" sz="2000" dirty="0"/>
              <a:t>resulting</a:t>
            </a:r>
            <a:r>
              <a:rPr lang="de-CH" sz="2000" dirty="0"/>
              <a:t> </a:t>
            </a:r>
            <a:r>
              <a:rPr lang="en-US" sz="2000" dirty="0"/>
              <a:t>in</a:t>
            </a:r>
            <a:r>
              <a:rPr lang="de-CH" sz="2000" dirty="0"/>
              <a:t> </a:t>
            </a:r>
            <a:r>
              <a:rPr lang="en-US" sz="2000" dirty="0"/>
              <a:t>dilution</a:t>
            </a:r>
          </a:p>
          <a:p>
            <a:pPr lvl="1"/>
            <a:r>
              <a:rPr lang="en-US" sz="2000" dirty="0"/>
              <a:t>Façade orientation is affecting runoff amount</a:t>
            </a:r>
          </a:p>
          <a:p>
            <a:pPr lvl="1"/>
            <a:r>
              <a:rPr lang="en-US" sz="2000" dirty="0"/>
              <a:t>Wall factor reflects building heights (WDR)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9895902" y="3423606"/>
            <a:ext cx="1590479" cy="2308741"/>
          </a:xfrm>
          <a:prstGeom prst="rect">
            <a:avLst/>
          </a:prstGeom>
        </p:spPr>
      </p:pic>
      <p:pic>
        <p:nvPicPr>
          <p:cNvPr id="22" name="Grafik 5" descr="D:\Daten_BUM\01_Projekte_Laufend\Fassadenabfluss_Biozid Hersteller\Gebäude für BUM\Mittel_Heimatstrasse 12\West1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60096" y="3782737"/>
            <a:ext cx="2323355" cy="1582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47899" y="1502972"/>
            <a:ext cx="2308741" cy="1588106"/>
          </a:xfrm>
          <a:prstGeom prst="rect">
            <a:avLst/>
          </a:prstGeom>
        </p:spPr>
      </p:pic>
      <p:pic>
        <p:nvPicPr>
          <p:cNvPr id="25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60096" y="1502972"/>
            <a:ext cx="2323355" cy="156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7457826" y="1202849"/>
            <a:ext cx="1314784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00" dirty="0"/>
              <a:t>Component</a:t>
            </a:r>
            <a:endParaRPr lang="de-CH" sz="1700" dirty="0"/>
          </a:p>
        </p:txBody>
      </p:sp>
      <p:sp>
        <p:nvSpPr>
          <p:cNvPr id="26" name="Rectangle 25"/>
          <p:cNvSpPr/>
          <p:nvPr/>
        </p:nvSpPr>
        <p:spPr>
          <a:xfrm>
            <a:off x="10037800" y="1202849"/>
            <a:ext cx="1337226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00" dirty="0"/>
              <a:t>BPR-House</a:t>
            </a:r>
            <a:endParaRPr lang="de-CH" sz="1700" dirty="0"/>
          </a:p>
        </p:txBody>
      </p:sp>
      <p:sp>
        <p:nvSpPr>
          <p:cNvPr id="27" name="Rectangle 26"/>
          <p:cNvSpPr/>
          <p:nvPr/>
        </p:nvSpPr>
        <p:spPr>
          <a:xfrm>
            <a:off x="7495333" y="3435097"/>
            <a:ext cx="1192955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00" dirty="0"/>
              <a:t>Apartment</a:t>
            </a:r>
            <a:endParaRPr lang="de-CH" sz="1700" dirty="0"/>
          </a:p>
        </p:txBody>
      </p:sp>
      <p:sp>
        <p:nvSpPr>
          <p:cNvPr id="28" name="Rectangle 27"/>
          <p:cNvSpPr/>
          <p:nvPr/>
        </p:nvSpPr>
        <p:spPr>
          <a:xfrm>
            <a:off x="10504783" y="3435097"/>
            <a:ext cx="559769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00" dirty="0"/>
              <a:t>City</a:t>
            </a:r>
            <a:endParaRPr lang="de-CH" sz="1700" dirty="0"/>
          </a:p>
        </p:txBody>
      </p:sp>
    </p:spTree>
    <p:extLst>
      <p:ext uri="{BB962C8B-B14F-4D97-AF65-F5344CB8AC3E}">
        <p14:creationId xmlns:p14="http://schemas.microsoft.com/office/powerpoint/2010/main" val="416440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600" dirty="0"/>
              <a:t>COMLEAM Software: Building Material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B3B594-2801-4864-9089-E42463258A4B}" type="slidenum">
              <a:rPr lang="de-CH" smtClean="0"/>
              <a:pPr/>
              <a:t>27</a:t>
            </a:fld>
            <a:endParaRPr lang="de-CH" dirty="0"/>
          </a:p>
        </p:txBody>
      </p:sp>
      <p:sp>
        <p:nvSpPr>
          <p:cNvPr id="10" name="TextBox 9"/>
          <p:cNvSpPr txBox="1"/>
          <p:nvPr/>
        </p:nvSpPr>
        <p:spPr>
          <a:xfrm>
            <a:off x="479376" y="1124744"/>
            <a:ext cx="6480720" cy="44644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38163" indent="-273600">
              <a:spcBef>
                <a:spcPts val="600"/>
              </a:spcBef>
              <a:spcAft>
                <a:spcPts val="800"/>
              </a:spcAft>
              <a:buClr>
                <a:schemeClr val="accent1"/>
              </a:buClr>
              <a:buSzPct val="94000"/>
              <a:buFont typeface="Wingdings" pitchFamily="2" charset="2"/>
              <a:buChar char="n"/>
              <a:tabLst/>
              <a:defRPr sz="1700" b="1"/>
            </a:lvl1pPr>
            <a:lvl2pPr marL="803275" lvl="1" indent="-273600"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94000"/>
              <a:buFont typeface="Wingdings" pitchFamily="2" charset="2"/>
              <a:buChar char="n"/>
              <a:tabLst/>
              <a:defRPr sz="1700"/>
            </a:lvl2pPr>
            <a:lvl3pPr marL="1074738" indent="-273600">
              <a:spcBef>
                <a:spcPts val="0"/>
              </a:spcBef>
              <a:spcAft>
                <a:spcPts val="40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tabLst/>
              <a:defRPr sz="1500"/>
            </a:lvl3pPr>
            <a:lvl4pPr marL="1341438" indent="-273600">
              <a:spcBef>
                <a:spcPts val="0"/>
              </a:spcBef>
              <a:spcAft>
                <a:spcPts val="40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 sz="1500"/>
            </a:lvl4pPr>
            <a:lvl5pPr marL="1616075" indent="-274638">
              <a:spcBef>
                <a:spcPts val="0"/>
              </a:spcBef>
              <a:spcAft>
                <a:spcPts val="40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 lang="de-CH" sz="1500"/>
            </a:lvl5pPr>
            <a:lvl6pPr marL="1341437" inden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None/>
              <a:defRPr sz="15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sz="2000" dirty="0"/>
              <a:t>Building material</a:t>
            </a:r>
          </a:p>
          <a:p>
            <a:pPr lvl="1"/>
            <a:r>
              <a:rPr lang="en-US" sz="2000" dirty="0"/>
              <a:t>Materials: Render, paint, polymer membrane etc.</a:t>
            </a:r>
          </a:p>
          <a:p>
            <a:pPr lvl="1"/>
            <a:r>
              <a:rPr lang="en-US" sz="2000" dirty="0"/>
              <a:t>Substances: </a:t>
            </a:r>
            <a:r>
              <a:rPr lang="en-US" sz="2000" dirty="0" err="1"/>
              <a:t>Terbutryn</a:t>
            </a:r>
            <a:r>
              <a:rPr lang="en-US" sz="2000" dirty="0"/>
              <a:t>, DCOIT, Zinc, etc.</a:t>
            </a:r>
          </a:p>
          <a:p>
            <a:pPr lvl="1"/>
            <a:r>
              <a:rPr lang="en-US" sz="2000" dirty="0"/>
              <a:t>Initial concentration: amount applied (mg/m</a:t>
            </a:r>
            <a:r>
              <a:rPr lang="en-US" sz="2000" baseline="30000" dirty="0"/>
              <a:t>2</a:t>
            </a:r>
            <a:r>
              <a:rPr lang="en-US" sz="2000" dirty="0"/>
              <a:t>)</a:t>
            </a:r>
          </a:p>
          <a:p>
            <a:pPr lvl="1"/>
            <a:r>
              <a:rPr lang="en-US" sz="2000" dirty="0"/>
              <a:t>Runoff coefficient </a:t>
            </a:r>
            <a:r>
              <a:rPr lang="el-GR" sz="2000" dirty="0">
                <a:sym typeface="Wingdings" panose="05000000000000000000" pitchFamily="2" charset="2"/>
              </a:rPr>
              <a:t>ψ</a:t>
            </a:r>
            <a:r>
              <a:rPr lang="de-CH" sz="2000" dirty="0">
                <a:sym typeface="Wingdings" panose="05000000000000000000" pitchFamily="2" charset="2"/>
              </a:rPr>
              <a:t>: W</a:t>
            </a:r>
            <a:r>
              <a:rPr lang="en-US" sz="2000" dirty="0" err="1"/>
              <a:t>ater</a:t>
            </a:r>
            <a:r>
              <a:rPr lang="en-US" sz="2000" dirty="0"/>
              <a:t> losses by splashing, absorption, e</a:t>
            </a:r>
            <a:r>
              <a:rPr lang="en-US" sz="2000" dirty="0">
                <a:sym typeface="Wingdings" panose="05000000000000000000" pitchFamily="2" charset="2"/>
              </a:rPr>
              <a:t>vaporation</a:t>
            </a:r>
            <a:br>
              <a:rPr lang="en-US" sz="2000" dirty="0">
                <a:sym typeface="Wingdings" panose="05000000000000000000" pitchFamily="2" charset="2"/>
              </a:rPr>
            </a:br>
            <a:endParaRPr lang="en-US" sz="2000" dirty="0">
              <a:sym typeface="Wingdings" panose="05000000000000000000" pitchFamily="2" charset="2"/>
            </a:endParaRPr>
          </a:p>
          <a:p>
            <a:r>
              <a:rPr lang="en-US" sz="2000" dirty="0">
                <a:sym typeface="Wingdings" panose="05000000000000000000" pitchFamily="2" charset="2"/>
              </a:rPr>
              <a:t>Relevance for exposure</a:t>
            </a:r>
          </a:p>
          <a:p>
            <a:pPr lvl="1"/>
            <a:r>
              <a:rPr lang="en-US" sz="2000" dirty="0">
                <a:sym typeface="Wingdings" panose="05000000000000000000" pitchFamily="2" charset="2"/>
              </a:rPr>
              <a:t>Emission is based on a specified substance</a:t>
            </a:r>
          </a:p>
          <a:p>
            <a:pPr lvl="1"/>
            <a:r>
              <a:rPr lang="en-US" sz="2000" dirty="0">
                <a:sym typeface="Wingdings" panose="05000000000000000000" pitchFamily="2" charset="2"/>
              </a:rPr>
              <a:t>Environmental risk is related to leaching behavior and amount of substance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925" y="1184176"/>
            <a:ext cx="3283933" cy="2286718"/>
          </a:xfrm>
          <a:prstGeom prst="rect">
            <a:avLst/>
          </a:prstGeom>
        </p:spPr>
      </p:pic>
      <p:graphicFrame>
        <p:nvGraphicFramePr>
          <p:cNvPr id="12" name="Group 27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5146251"/>
              </p:ext>
            </p:extLst>
          </p:nvPr>
        </p:nvGraphicFramePr>
        <p:xfrm>
          <a:off x="7721761" y="3717032"/>
          <a:ext cx="3189019" cy="2000220"/>
        </p:xfrm>
        <a:graphic>
          <a:graphicData uri="http://schemas.openxmlformats.org/drawingml/2006/table">
            <a:tbl>
              <a:tblPr/>
              <a:tblGrid>
                <a:gridCol w="10017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11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77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83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690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Biocide</a:t>
                      </a:r>
                    </a:p>
                  </a:txBody>
                  <a:tcPr marL="54002" marR="0" marT="17990" marB="1799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Solubility</a:t>
                      </a:r>
                      <a:r>
                        <a:rPr kumimoji="0" lang="en-GB" sz="11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/>
                      </a:r>
                      <a:br>
                        <a:rPr kumimoji="0" lang="en-GB" sz="11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</a:br>
                      <a:r>
                        <a:rPr kumimoji="0" lang="en-GB" sz="11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(</a:t>
                      </a:r>
                      <a:r>
                        <a:rPr kumimoji="0" lang="en-GB" sz="11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</a:t>
                      </a:r>
                      <a:r>
                        <a:rPr kumimoji="0" lang="en-GB" sz="11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g/L)</a:t>
                      </a:r>
                    </a:p>
                  </a:txBody>
                  <a:tcPr marL="36002" marR="0" marT="17990" marB="1799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1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logPow</a:t>
                      </a:r>
                      <a:endParaRPr kumimoji="0" lang="en-GB" sz="1100" b="1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36002" marR="0" marT="17990" marB="17990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Persistence</a:t>
                      </a:r>
                    </a:p>
                  </a:txBody>
                  <a:tcPr marL="36002" marR="0" marT="17990" marB="17990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08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Terbutryn</a:t>
                      </a:r>
                      <a:endParaRPr kumimoji="0" lang="en-GB" sz="11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54002" marR="0" marT="17990" marB="1799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sym typeface="Wingdings" pitchFamily="2" charset="2"/>
                        </a:rPr>
                        <a:t>22</a:t>
                      </a:r>
                      <a:endParaRPr kumimoji="0" lang="en-GB" sz="1100" b="0" i="0" u="none" strike="noStrike" cap="none" normalizeH="0" baseline="3000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sym typeface="Wingdings" pitchFamily="2" charset="2"/>
                      </a:endParaRPr>
                    </a:p>
                  </a:txBody>
                  <a:tcPr marL="36002" marR="360011" marT="17990" marB="1799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3.7</a:t>
                      </a:r>
                    </a:p>
                  </a:txBody>
                  <a:tcPr marL="36002" marR="360011" marT="17990" marB="17990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high</a:t>
                      </a:r>
                    </a:p>
                  </a:txBody>
                  <a:tcPr marL="36002" marR="36002" marT="17990" marB="17990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08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Diuron</a:t>
                      </a:r>
                      <a:endParaRPr kumimoji="0" lang="en-GB" sz="11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54002" marR="0" marT="17990" marB="1799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sym typeface="Wingdings" pitchFamily="2" charset="2"/>
                        </a:rPr>
                        <a:t>35</a:t>
                      </a:r>
                      <a:endParaRPr kumimoji="0" lang="en-GB" sz="1100" b="0" i="0" u="none" strike="noStrike" cap="none" normalizeH="0" baseline="3000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sym typeface="Wingdings" pitchFamily="2" charset="2"/>
                      </a:endParaRPr>
                    </a:p>
                  </a:txBody>
                  <a:tcPr marL="36002" marR="360011" marT="17990" marB="1799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2.7</a:t>
                      </a:r>
                    </a:p>
                  </a:txBody>
                  <a:tcPr marL="36002" marR="360011" marT="17990" marB="1799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high</a:t>
                      </a:r>
                    </a:p>
                  </a:txBody>
                  <a:tcPr marL="36002" marR="36002" marT="17990" marB="1799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sym typeface="Wingdings" pitchFamily="2" charset="2"/>
                        </a:rPr>
                        <a:t>Isoproturon</a:t>
                      </a:r>
                      <a:endParaRPr kumimoji="0" lang="en-GB" sz="11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sym typeface="Wingdings" pitchFamily="2" charset="2"/>
                      </a:endParaRPr>
                    </a:p>
                  </a:txBody>
                  <a:tcPr marL="54002" marR="0" marT="17990" marB="1799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sym typeface="Wingdings" pitchFamily="2" charset="2"/>
                        </a:rPr>
                        <a:t>70</a:t>
                      </a:r>
                    </a:p>
                  </a:txBody>
                  <a:tcPr marL="36002" marR="360011" marT="17990" marB="1799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2.5</a:t>
                      </a:r>
                    </a:p>
                  </a:txBody>
                  <a:tcPr marL="36002" marR="360011" marT="17990" marB="1799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high</a:t>
                      </a:r>
                    </a:p>
                  </a:txBody>
                  <a:tcPr marL="36002" marR="36002" marT="17990" marB="1799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08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DCOIT</a:t>
                      </a:r>
                    </a:p>
                  </a:txBody>
                  <a:tcPr marL="54002" marR="0" marT="17990" marB="1799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14</a:t>
                      </a:r>
                    </a:p>
                  </a:txBody>
                  <a:tcPr marL="36002" marR="360011" marT="17990" marB="1799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4.9</a:t>
                      </a:r>
                    </a:p>
                  </a:txBody>
                  <a:tcPr marL="36002" marR="360011" marT="17990" marB="17990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medium</a:t>
                      </a:r>
                    </a:p>
                  </a:txBody>
                  <a:tcPr marL="36002" marR="36002" marT="17990" marB="17990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508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OIT</a:t>
                      </a:r>
                    </a:p>
                  </a:txBody>
                  <a:tcPr marL="54002" marR="0" marT="17990" marB="1799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480</a:t>
                      </a:r>
                    </a:p>
                  </a:txBody>
                  <a:tcPr marL="36002" marR="360011" marT="17990" marB="1799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2.4</a:t>
                      </a:r>
                    </a:p>
                  </a:txBody>
                  <a:tcPr marL="36002" marR="360011" marT="17990" marB="1799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low</a:t>
                      </a:r>
                    </a:p>
                  </a:txBody>
                  <a:tcPr marL="36002" marR="36002" marT="17990" marB="1799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508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IPBC</a:t>
                      </a:r>
                    </a:p>
                  </a:txBody>
                  <a:tcPr marL="54002" marR="0" marT="17990" marB="1799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168</a:t>
                      </a:r>
                    </a:p>
                  </a:txBody>
                  <a:tcPr marL="36002" marR="360011" marT="17990" marB="1799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2.4</a:t>
                      </a:r>
                    </a:p>
                  </a:txBody>
                  <a:tcPr marL="36002" marR="360011" marT="17990" marB="1799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low</a:t>
                      </a:r>
                    </a:p>
                  </a:txBody>
                  <a:tcPr marL="36002" marR="36002" marT="17990" marB="1799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508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Carbendazime</a:t>
                      </a:r>
                      <a:endParaRPr kumimoji="0" lang="en-GB" sz="11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54002" marR="0" marT="17990" marB="1799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sym typeface="Wingdings" pitchFamily="2" charset="2"/>
                        </a:rPr>
                        <a:t>8</a:t>
                      </a:r>
                    </a:p>
                  </a:txBody>
                  <a:tcPr marL="36002" marR="360011" marT="17990" marB="1799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1.6</a:t>
                      </a:r>
                    </a:p>
                  </a:txBody>
                  <a:tcPr marL="36002" marR="360011" marT="17990" marB="1799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medium</a:t>
                      </a:r>
                    </a:p>
                  </a:txBody>
                  <a:tcPr marL="36002" marR="36002" marT="17990" marB="1799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508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Zinc </a:t>
                      </a:r>
                      <a:r>
                        <a:rPr kumimoji="0" lang="en-GB" sz="1100" b="0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pyrithione</a:t>
                      </a:r>
                      <a:endParaRPr kumimoji="0" lang="en-GB" sz="11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54002" marR="0" marT="17990" marB="1799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8</a:t>
                      </a:r>
                    </a:p>
                  </a:txBody>
                  <a:tcPr marL="36002" marR="360011" marT="17990" marB="1799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0.9</a:t>
                      </a:r>
                    </a:p>
                  </a:txBody>
                  <a:tcPr marL="36002" marR="360011" marT="17990" marB="1799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medium</a:t>
                      </a:r>
                    </a:p>
                  </a:txBody>
                  <a:tcPr marL="36002" marR="36002" marT="17990" marB="1799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14" name="Picture 52" descr="spruehen-am-zau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3080" y="1184176"/>
            <a:ext cx="1617124" cy="109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838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600" dirty="0"/>
              <a:t>COMLEAM Software: Module “Emission”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B3B594-2801-4864-9089-E42463258A4B}" type="slidenum">
              <a:rPr lang="de-CH" smtClean="0"/>
              <a:pPr/>
              <a:t>28</a:t>
            </a:fld>
            <a:endParaRPr lang="de-CH" dirty="0"/>
          </a:p>
        </p:txBody>
      </p:sp>
      <p:sp>
        <p:nvSpPr>
          <p:cNvPr id="11" name="TextBox 10"/>
          <p:cNvSpPr txBox="1"/>
          <p:nvPr/>
        </p:nvSpPr>
        <p:spPr>
          <a:xfrm>
            <a:off x="479376" y="1124744"/>
            <a:ext cx="6336704" cy="46805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38163" indent="-273600">
              <a:spcBef>
                <a:spcPts val="600"/>
              </a:spcBef>
              <a:spcAft>
                <a:spcPts val="800"/>
              </a:spcAft>
              <a:buClr>
                <a:schemeClr val="accent1"/>
              </a:buClr>
              <a:buSzPct val="94000"/>
              <a:buFont typeface="Wingdings" pitchFamily="2" charset="2"/>
              <a:buChar char="n"/>
              <a:tabLst/>
              <a:defRPr sz="1700" b="1"/>
            </a:lvl1pPr>
            <a:lvl2pPr marL="803275" lvl="1" indent="-273600"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94000"/>
              <a:buFont typeface="Wingdings" pitchFamily="2" charset="2"/>
              <a:buChar char="n"/>
              <a:tabLst/>
              <a:defRPr sz="1700"/>
            </a:lvl2pPr>
            <a:lvl3pPr marL="1074738" indent="-273600">
              <a:spcBef>
                <a:spcPts val="0"/>
              </a:spcBef>
              <a:spcAft>
                <a:spcPts val="40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tabLst/>
              <a:defRPr sz="1500"/>
            </a:lvl3pPr>
            <a:lvl4pPr marL="1341438" indent="-273600">
              <a:spcBef>
                <a:spcPts val="0"/>
              </a:spcBef>
              <a:spcAft>
                <a:spcPts val="40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 sz="1500"/>
            </a:lvl4pPr>
            <a:lvl5pPr marL="1616075" indent="-274638">
              <a:spcBef>
                <a:spcPts val="0"/>
              </a:spcBef>
              <a:spcAft>
                <a:spcPts val="40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 lang="de-CH" sz="1500"/>
            </a:lvl5pPr>
            <a:lvl6pPr marL="1341437" inden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None/>
              <a:defRPr sz="15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sz="2000" dirty="0"/>
              <a:t>Use of leaching data</a:t>
            </a:r>
          </a:p>
          <a:p>
            <a:pPr lvl="1">
              <a:spcAft>
                <a:spcPts val="0"/>
              </a:spcAft>
            </a:pPr>
            <a:r>
              <a:rPr lang="en-US" sz="2000" dirty="0"/>
              <a:t>Measured runoff [L/m</a:t>
            </a:r>
            <a:r>
              <a:rPr lang="en-US" sz="2000" baseline="30000" dirty="0"/>
              <a:t>2</a:t>
            </a:r>
            <a:r>
              <a:rPr lang="en-US" sz="2000" dirty="0"/>
              <a:t>] and emission [mg/m</a:t>
            </a:r>
            <a:r>
              <a:rPr lang="en-US" sz="2000" baseline="30000" dirty="0"/>
              <a:t>2</a:t>
            </a:r>
            <a:r>
              <a:rPr lang="en-US" sz="2000" dirty="0"/>
              <a:t>]</a:t>
            </a:r>
          </a:p>
          <a:p>
            <a:pPr lvl="1">
              <a:spcAft>
                <a:spcPts val="0"/>
              </a:spcAft>
            </a:pPr>
            <a:r>
              <a:rPr lang="en-US" sz="2000" dirty="0"/>
              <a:t>Emission function derived automatically by non-linear regression </a:t>
            </a:r>
          </a:p>
          <a:p>
            <a:pPr lvl="1">
              <a:spcAft>
                <a:spcPts val="0"/>
              </a:spcAft>
            </a:pPr>
            <a:r>
              <a:rPr lang="en-US" sz="2000" dirty="0"/>
              <a:t>Log-function with best fit (Tietje et al, 2018)</a:t>
            </a:r>
            <a:br>
              <a:rPr lang="en-US" sz="2000" dirty="0"/>
            </a:br>
            <a:endParaRPr lang="en-US" sz="2000" dirty="0"/>
          </a:p>
          <a:p>
            <a:r>
              <a:rPr lang="en-US" sz="2000" dirty="0"/>
              <a:t>Relevance for exposure assessment</a:t>
            </a:r>
          </a:p>
          <a:p>
            <a:pPr lvl="1"/>
            <a:r>
              <a:rPr lang="en-US" sz="2000" dirty="0"/>
              <a:t>Up-scaling from specimen to buildings and catchments </a:t>
            </a:r>
          </a:p>
          <a:p>
            <a:pPr lvl="1"/>
            <a:r>
              <a:rPr lang="en-US" sz="2000" dirty="0"/>
              <a:t>Long-term emissions (service-life)</a:t>
            </a:r>
          </a:p>
          <a:p>
            <a:pPr lvl="1"/>
            <a:r>
              <a:rPr lang="en-US" sz="2000" dirty="0"/>
              <a:t>Different sites (e.g. European FOCUS-sites)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7198158" y="1099037"/>
            <a:ext cx="3506354" cy="4418196"/>
            <a:chOff x="7104112" y="1100230"/>
            <a:chExt cx="3672008" cy="462692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04112" y="1355087"/>
              <a:ext cx="3648117" cy="221792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TextBox 2"/>
            <p:cNvSpPr txBox="1"/>
            <p:nvPr/>
          </p:nvSpPr>
          <p:spPr>
            <a:xfrm>
              <a:off x="7556573" y="1100230"/>
              <a:ext cx="3108861" cy="32231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buClr>
                  <a:schemeClr val="tx2"/>
                </a:buClr>
                <a:buSzPct val="90000"/>
              </a:pPr>
              <a:r>
                <a:rPr lang="de-CH" sz="1400" b="1" dirty="0"/>
                <a:t>Lab Data (EN16105 </a:t>
              </a:r>
              <a:r>
                <a:rPr lang="de-CH" sz="1400" b="1" dirty="0" err="1"/>
                <a:t>or</a:t>
              </a:r>
              <a:r>
                <a:rPr lang="de-CH" sz="1400" b="1" dirty="0"/>
                <a:t> DSLT)</a:t>
              </a:r>
            </a:p>
          </p:txBody>
        </p:sp>
        <p:pic>
          <p:nvPicPr>
            <p:cNvPr id="17" name="Grafik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42"/>
            <a:stretch/>
          </p:blipFill>
          <p:spPr>
            <a:xfrm>
              <a:off x="7176120" y="3940103"/>
              <a:ext cx="3600000" cy="1787056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8472264" y="3748029"/>
              <a:ext cx="1475195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buClr>
                  <a:schemeClr val="tx2"/>
                </a:buClr>
                <a:buSzPct val="90000"/>
              </a:pPr>
              <a:r>
                <a:rPr lang="de-CH" sz="1400" b="1" dirty="0"/>
                <a:t>Field Data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51455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600" dirty="0"/>
              <a:t>COMLEAM Software: Module “Weather” and </a:t>
            </a:r>
            <a:r>
              <a:rPr lang="de-CH" sz="2600" dirty="0"/>
              <a:t>Surface Water </a:t>
            </a:r>
            <a:r>
              <a:rPr lang="de-CH" sz="2600" dirty="0" err="1"/>
              <a:t>Compartement</a:t>
            </a:r>
            <a:endParaRPr lang="en-US" sz="2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B3B594-2801-4864-9089-E42463258A4B}" type="slidenum">
              <a:rPr lang="de-CH" smtClean="0"/>
              <a:pPr/>
              <a:t>29</a:t>
            </a:fld>
            <a:endParaRPr lang="de-CH" dirty="0"/>
          </a:p>
        </p:txBody>
      </p:sp>
      <p:sp>
        <p:nvSpPr>
          <p:cNvPr id="8" name="TextBox 7"/>
          <p:cNvSpPr txBox="1"/>
          <p:nvPr/>
        </p:nvSpPr>
        <p:spPr>
          <a:xfrm>
            <a:off x="492447" y="1124744"/>
            <a:ext cx="6467649" cy="42484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38163" indent="-273600">
              <a:spcBef>
                <a:spcPts val="600"/>
              </a:spcBef>
              <a:spcAft>
                <a:spcPts val="800"/>
              </a:spcAft>
              <a:buClr>
                <a:schemeClr val="accent1"/>
              </a:buClr>
              <a:buSzPct val="94000"/>
              <a:buFont typeface="Wingdings" pitchFamily="2" charset="2"/>
              <a:buChar char="n"/>
              <a:tabLst/>
              <a:defRPr sz="1700" b="1"/>
            </a:lvl1pPr>
            <a:lvl2pPr marL="803275" lvl="1" indent="-273600"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94000"/>
              <a:buFont typeface="Wingdings" pitchFamily="2" charset="2"/>
              <a:buChar char="n"/>
              <a:tabLst/>
              <a:defRPr sz="1700"/>
            </a:lvl2pPr>
            <a:lvl3pPr marL="1074738" indent="-273600">
              <a:spcBef>
                <a:spcPts val="0"/>
              </a:spcBef>
              <a:spcAft>
                <a:spcPts val="40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tabLst/>
              <a:defRPr sz="1500"/>
            </a:lvl3pPr>
            <a:lvl4pPr marL="1341438" indent="-273600">
              <a:spcBef>
                <a:spcPts val="0"/>
              </a:spcBef>
              <a:spcAft>
                <a:spcPts val="40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 sz="1500"/>
            </a:lvl4pPr>
            <a:lvl5pPr marL="1616075" indent="-274638">
              <a:spcBef>
                <a:spcPts val="0"/>
              </a:spcBef>
              <a:spcAft>
                <a:spcPts val="40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 lang="de-CH" sz="1500"/>
            </a:lvl5pPr>
            <a:lvl6pPr marL="1341437" inden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None/>
              <a:defRPr sz="15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sz="2000" dirty="0"/>
              <a:t>Weather data (hourly resolution)</a:t>
            </a:r>
          </a:p>
          <a:p>
            <a:pPr lvl="1">
              <a:spcAft>
                <a:spcPts val="0"/>
              </a:spcAft>
            </a:pPr>
            <a:r>
              <a:rPr lang="en-US" sz="2000" dirty="0"/>
              <a:t>Wind direction and wind speed</a:t>
            </a:r>
          </a:p>
          <a:p>
            <a:pPr lvl="1"/>
            <a:r>
              <a:rPr lang="en-US" sz="2000" dirty="0"/>
              <a:t>Precipitation</a:t>
            </a:r>
            <a:br>
              <a:rPr lang="en-US" sz="2000" dirty="0"/>
            </a:br>
            <a:endParaRPr lang="en-US" sz="2000" dirty="0"/>
          </a:p>
          <a:p>
            <a:r>
              <a:rPr lang="en-US" sz="2000" dirty="0"/>
              <a:t>Wind driven rain (WDR, ISO 15927-3:2009), e.g. </a:t>
            </a:r>
          </a:p>
          <a:p>
            <a:pPr lvl="1">
              <a:spcAft>
                <a:spcPts val="0"/>
              </a:spcAft>
            </a:pPr>
            <a:r>
              <a:rPr lang="en-US" sz="2000" dirty="0"/>
              <a:t>Orientation (E, W, N, S)</a:t>
            </a:r>
          </a:p>
          <a:p>
            <a:pPr lvl="1">
              <a:spcAft>
                <a:spcPts val="0"/>
              </a:spcAft>
            </a:pPr>
            <a:r>
              <a:rPr lang="en-US" sz="2000" dirty="0"/>
              <a:t>Height of building</a:t>
            </a:r>
          </a:p>
          <a:p>
            <a:pPr lvl="1"/>
            <a:r>
              <a:rPr lang="en-US" sz="2000" dirty="0"/>
              <a:t>Position to other buildings</a:t>
            </a:r>
            <a:br>
              <a:rPr lang="en-US" sz="2000" dirty="0"/>
            </a:br>
            <a:endParaRPr lang="en-US" sz="2000" dirty="0"/>
          </a:p>
          <a:p>
            <a:r>
              <a:rPr lang="en-US" sz="2000" dirty="0"/>
              <a:t>Receiving surface water</a:t>
            </a:r>
          </a:p>
          <a:p>
            <a:pPr lvl="1">
              <a:spcAft>
                <a:spcPts val="0"/>
              </a:spcAft>
            </a:pPr>
            <a:r>
              <a:rPr lang="en-US" sz="2000" dirty="0"/>
              <a:t>Class S: &lt; 0.1 m</a:t>
            </a:r>
            <a:r>
              <a:rPr lang="en-US" sz="2000" baseline="30000" dirty="0"/>
              <a:t>3</a:t>
            </a:r>
            <a:r>
              <a:rPr lang="en-US" sz="2000" dirty="0"/>
              <a:t>/s (&lt;8.6 m</a:t>
            </a:r>
            <a:r>
              <a:rPr lang="en-US" sz="2000" baseline="30000" dirty="0"/>
              <a:t>3</a:t>
            </a:r>
            <a:r>
              <a:rPr lang="en-US" sz="2000" dirty="0"/>
              <a:t>/d)</a:t>
            </a:r>
          </a:p>
          <a:p>
            <a:pPr lvl="1">
              <a:spcAft>
                <a:spcPts val="0"/>
              </a:spcAft>
            </a:pPr>
            <a:r>
              <a:rPr lang="en-US" sz="2000" dirty="0"/>
              <a:t>Class M: 0.1 – 1 m</a:t>
            </a:r>
            <a:r>
              <a:rPr lang="en-US" sz="2000" baseline="30000" dirty="0"/>
              <a:t>3</a:t>
            </a:r>
            <a:r>
              <a:rPr lang="en-US" sz="2000" dirty="0"/>
              <a:t>/s</a:t>
            </a:r>
          </a:p>
          <a:p>
            <a:pPr lvl="1"/>
            <a:r>
              <a:rPr lang="en-US" sz="2000" dirty="0"/>
              <a:t>Class L: &gt; 1 m</a:t>
            </a:r>
            <a:r>
              <a:rPr lang="en-US" sz="2000" baseline="30000" dirty="0"/>
              <a:t>3</a:t>
            </a:r>
            <a:r>
              <a:rPr lang="en-US" sz="2000" dirty="0"/>
              <a:t>/s (&gt;86 m</a:t>
            </a:r>
            <a:r>
              <a:rPr lang="en-US" sz="2000" baseline="30000" dirty="0"/>
              <a:t>3</a:t>
            </a:r>
            <a:r>
              <a:rPr lang="en-US" sz="2000" dirty="0"/>
              <a:t>/d)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960096" y="1182109"/>
            <a:ext cx="4543002" cy="4713729"/>
            <a:chOff x="7043231" y="1124744"/>
            <a:chExt cx="4795671" cy="4975894"/>
          </a:xfrm>
        </p:grpSpPr>
        <p:pic>
          <p:nvPicPr>
            <p:cNvPr id="9" name="Grafik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04406" y="1124744"/>
              <a:ext cx="2664002" cy="2058543"/>
            </a:xfrm>
            <a:prstGeom prst="rect">
              <a:avLst/>
            </a:prstGeom>
          </p:spPr>
        </p:pic>
        <p:pic>
          <p:nvPicPr>
            <p:cNvPr id="11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63726" y="1163392"/>
              <a:ext cx="2075176" cy="2052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Grafik 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43231" y="3218562"/>
              <a:ext cx="4795671" cy="28820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7123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744538"/>
            <a:r>
              <a:rPr lang="en-US" sz="2600" dirty="0"/>
              <a:t>Outline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3"/>
          </p:nvPr>
        </p:nvSpPr>
        <p:spPr>
          <a:xfrm>
            <a:off x="479376" y="1166813"/>
            <a:ext cx="10943167" cy="3918371"/>
          </a:xfrm>
        </p:spPr>
        <p:txBody>
          <a:bodyPr/>
          <a:lstStyle/>
          <a:p>
            <a:pPr>
              <a:tabLst>
                <a:tab pos="8251825" algn="l"/>
              </a:tabLst>
            </a:pPr>
            <a:r>
              <a:rPr lang="en-US" sz="2000" b="0" dirty="0"/>
              <a:t>Introduction</a:t>
            </a:r>
          </a:p>
          <a:p>
            <a:pPr>
              <a:tabLst>
                <a:tab pos="8251825" algn="l"/>
              </a:tabLst>
            </a:pPr>
            <a:r>
              <a:rPr lang="en-US" sz="2000" b="0" dirty="0"/>
              <a:t>Façade Coatings</a:t>
            </a:r>
          </a:p>
          <a:p>
            <a:pPr>
              <a:tabLst>
                <a:tab pos="8251825" algn="l"/>
              </a:tabLst>
            </a:pPr>
            <a:r>
              <a:rPr lang="en-US" sz="2000" b="0" dirty="0"/>
              <a:t>Risk Scenario</a:t>
            </a:r>
          </a:p>
          <a:p>
            <a:pPr>
              <a:tabLst>
                <a:tab pos="8251825" algn="l"/>
              </a:tabLst>
            </a:pPr>
            <a:r>
              <a:rPr lang="en-US" sz="2000" b="0" dirty="0" smtClean="0"/>
              <a:t>Summary (Q&amp;A)</a:t>
            </a:r>
            <a:endParaRPr lang="en-US" sz="2000" b="0" dirty="0"/>
          </a:p>
          <a:p>
            <a:pPr marL="264563" indent="0">
              <a:buNone/>
              <a:tabLst>
                <a:tab pos="8251825" algn="l"/>
              </a:tabLst>
            </a:pPr>
            <a:endParaRPr lang="en-US" sz="2000" b="0" dirty="0"/>
          </a:p>
          <a:p>
            <a:pPr>
              <a:tabLst>
                <a:tab pos="8251825" algn="l"/>
              </a:tabLst>
            </a:pPr>
            <a:r>
              <a:rPr lang="en-US" sz="2000" b="0" dirty="0"/>
              <a:t>COMLEAM-Software</a:t>
            </a:r>
          </a:p>
          <a:p>
            <a:pPr>
              <a:tabLst>
                <a:tab pos="8251825" algn="l"/>
              </a:tabLst>
            </a:pPr>
            <a:r>
              <a:rPr lang="en-US" sz="2000" b="0" dirty="0"/>
              <a:t>Exercises (</a:t>
            </a:r>
            <a:r>
              <a:rPr lang="en-US" sz="2000" b="0" dirty="0" smtClean="0"/>
              <a:t>Q&amp;A</a:t>
            </a:r>
            <a:r>
              <a:rPr lang="en-US" sz="2000" b="0" dirty="0"/>
              <a:t>)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B3B594-2801-4864-9089-E42463258A4B}" type="slidenum">
              <a:rPr lang="de-CH" smtClean="0"/>
              <a:pPr/>
              <a:t>3</a:t>
            </a:fld>
            <a:endParaRPr lang="de-CH"/>
          </a:p>
        </p:txBody>
      </p:sp>
      <p:cxnSp>
        <p:nvCxnSpPr>
          <p:cNvPr id="8" name="Gerade Verbindung 12"/>
          <p:cNvCxnSpPr/>
          <p:nvPr/>
        </p:nvCxnSpPr>
        <p:spPr>
          <a:xfrm>
            <a:off x="0" y="6073864"/>
            <a:ext cx="1219131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766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600" dirty="0"/>
              <a:t>COMLEAM Software: Standardized </a:t>
            </a:r>
            <a:r>
              <a:rPr lang="de-CH" sz="2600" dirty="0"/>
              <a:t>Simulation Output</a:t>
            </a:r>
            <a:endParaRPr lang="en-US" sz="2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B3B594-2801-4864-9089-E42463258A4B}" type="slidenum">
              <a:rPr lang="de-CH" smtClean="0"/>
              <a:pPr/>
              <a:t>30</a:t>
            </a:fld>
            <a:endParaRPr lang="de-CH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479376" y="1166813"/>
            <a:ext cx="6408711" cy="4350419"/>
          </a:xfrm>
        </p:spPr>
        <p:txBody>
          <a:bodyPr/>
          <a:lstStyle/>
          <a:p>
            <a:r>
              <a:rPr lang="en-US" sz="2000" dirty="0"/>
              <a:t>Reporting document (ca. 13 pages)</a:t>
            </a:r>
          </a:p>
          <a:p>
            <a:pPr lvl="1"/>
            <a:r>
              <a:rPr lang="en-US" sz="2000" dirty="0"/>
              <a:t>Summary of all simulation settings and results</a:t>
            </a:r>
          </a:p>
          <a:p>
            <a:pPr lvl="1"/>
            <a:r>
              <a:rPr lang="en-US" sz="2000" dirty="0"/>
              <a:t>Standardized PDF-document </a:t>
            </a:r>
          </a:p>
          <a:p>
            <a:pPr lvl="1"/>
            <a:r>
              <a:rPr lang="en-US" sz="2000" dirty="0"/>
              <a:t>Get the report by “</a:t>
            </a:r>
            <a:r>
              <a:rPr lang="en-US" sz="2000" i="1" dirty="0"/>
              <a:t>Download Report</a:t>
            </a:r>
            <a:r>
              <a:rPr lang="en-US" sz="2000" dirty="0"/>
              <a:t>”</a:t>
            </a:r>
            <a:br>
              <a:rPr lang="en-US" sz="2000" dirty="0"/>
            </a:br>
            <a:endParaRPr lang="en-US" sz="2000" dirty="0"/>
          </a:p>
          <a:p>
            <a:r>
              <a:rPr lang="en-US" sz="2000" noProof="0" dirty="0"/>
              <a:t>Output data</a:t>
            </a:r>
            <a:endParaRPr lang="en-US" sz="2000" dirty="0"/>
          </a:p>
          <a:p>
            <a:pPr lvl="1"/>
            <a:r>
              <a:rPr lang="en-US" sz="2000" dirty="0"/>
              <a:t>Containing all information of the simulation </a:t>
            </a:r>
          </a:p>
          <a:p>
            <a:pPr lvl="1"/>
            <a:r>
              <a:rPr lang="en-US" sz="2000" dirty="0"/>
              <a:t>Useful for individual data processing</a:t>
            </a:r>
          </a:p>
          <a:p>
            <a:pPr lvl="1"/>
            <a:r>
              <a:rPr lang="en-US" sz="2000" dirty="0"/>
              <a:t>Import file for other compartment models </a:t>
            </a:r>
            <a:br>
              <a:rPr lang="en-US" sz="2000" dirty="0"/>
            </a:br>
            <a:r>
              <a:rPr lang="en-US" sz="2000" dirty="0"/>
              <a:t>(e.g. PELMO, PEARL)</a:t>
            </a:r>
          </a:p>
          <a:p>
            <a:pPr lvl="1"/>
            <a:r>
              <a:rPr lang="en-US" sz="2000" dirty="0"/>
              <a:t>Get the data as .</a:t>
            </a:r>
            <a:r>
              <a:rPr lang="en-US" sz="2000" i="1" dirty="0"/>
              <a:t>csv</a:t>
            </a:r>
            <a:r>
              <a:rPr lang="en-US" sz="2000" dirty="0"/>
              <a:t>-files by “</a:t>
            </a:r>
            <a:r>
              <a:rPr lang="en-US" sz="2000" i="1" dirty="0"/>
              <a:t>Download Data</a:t>
            </a:r>
            <a:r>
              <a:rPr lang="en-US" sz="2000" dirty="0"/>
              <a:t>”</a:t>
            </a:r>
          </a:p>
        </p:txBody>
      </p:sp>
      <p:pic>
        <p:nvPicPr>
          <p:cNvPr id="11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1340768"/>
            <a:ext cx="4444417" cy="391944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63118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600" dirty="0"/>
              <a:t>COMLEAM Software: </a:t>
            </a:r>
            <a:r>
              <a:rPr lang="de-CH" sz="2600" dirty="0"/>
              <a:t>Summary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B3B594-2801-4864-9089-E42463258A4B}" type="slidenum">
              <a:rPr lang="de-CH" smtClean="0">
                <a:solidFill>
                  <a:prstClr val="black"/>
                </a:solidFill>
              </a:rPr>
              <a:pPr/>
              <a:t>31</a:t>
            </a:fld>
            <a:endParaRPr lang="de-CH">
              <a:solidFill>
                <a:prstClr val="black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79376" y="1124744"/>
            <a:ext cx="10801200" cy="4392488"/>
          </a:xfrm>
          <a:prstGeom prst="rect">
            <a:avLst/>
          </a:prstGeom>
        </p:spPr>
        <p:txBody>
          <a:bodyPr/>
          <a:lstStyle>
            <a:lvl1pPr marL="538163" indent="-273600" algn="l" defTabSz="914400" rtl="0" eaLnBrk="1" latinLnBrk="0" hangingPunct="1">
              <a:spcBef>
                <a:spcPts val="600"/>
              </a:spcBef>
              <a:spcAft>
                <a:spcPts val="800"/>
              </a:spcAft>
              <a:buClr>
                <a:schemeClr val="accent1"/>
              </a:buClr>
              <a:buSzPct val="94000"/>
              <a:buFont typeface="Wingdings" pitchFamily="2" charset="2"/>
              <a:buChar char="n"/>
              <a:tabLst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3275" indent="-2736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94000"/>
              <a:buFont typeface="Wingdings" pitchFamily="2" charset="2"/>
              <a:buChar char="n"/>
              <a:tabLst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6325" indent="-27305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1438" indent="-2736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6075" indent="-274638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 lang="de-CH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41437" indent="0" algn="l" defTabSz="914400" rtl="0" eaLnBrk="1" latinLnBrk="0" hangingPunct="1">
              <a:spcBef>
                <a:spcPct val="20000"/>
              </a:spcBef>
              <a:buClr>
                <a:schemeClr val="bg2"/>
              </a:buClr>
              <a:buFont typeface="Wingdings" pitchFamily="2" charset="2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65A3"/>
              </a:buClr>
            </a:pPr>
            <a:r>
              <a:rPr lang="en-GB" sz="2000" dirty="0">
                <a:solidFill>
                  <a:prstClr val="black"/>
                </a:solidFill>
              </a:rPr>
              <a:t>Dynamic simulation of leaching from construction materials, buildings and cities using lab/field data and occurrence of substances in surface waters </a:t>
            </a:r>
          </a:p>
          <a:p>
            <a:pPr lvl="1">
              <a:buClr>
                <a:srgbClr val="C6C7C8"/>
              </a:buClr>
            </a:pPr>
            <a:r>
              <a:rPr lang="en-US" sz="2000" dirty="0">
                <a:solidFill>
                  <a:prstClr val="black"/>
                </a:solidFill>
              </a:rPr>
              <a:t>Reflecting real conditions and environmental risk over service-life (e.g. 20 years)</a:t>
            </a:r>
          </a:p>
          <a:p>
            <a:pPr>
              <a:buClr>
                <a:srgbClr val="0065A3"/>
              </a:buClr>
            </a:pPr>
            <a:r>
              <a:rPr lang="en-US" sz="2000" dirty="0">
                <a:solidFill>
                  <a:prstClr val="black"/>
                </a:solidFill>
              </a:rPr>
              <a:t>Initial scenarios are prepared and tested – EU scenarios can be prepared</a:t>
            </a:r>
          </a:p>
          <a:p>
            <a:pPr lvl="1">
              <a:buClr>
                <a:srgbClr val="C6C7C8"/>
              </a:buClr>
            </a:pPr>
            <a:r>
              <a:rPr lang="en-US" sz="2000" dirty="0">
                <a:solidFill>
                  <a:prstClr val="black"/>
                </a:solidFill>
              </a:rPr>
              <a:t>Default values set and benchmark data provided (beneficial for product classification)</a:t>
            </a:r>
          </a:p>
          <a:p>
            <a:pPr>
              <a:buClr>
                <a:srgbClr val="0065A3"/>
              </a:buClr>
            </a:pPr>
            <a:r>
              <a:rPr lang="en-US" sz="2000" dirty="0">
                <a:solidFill>
                  <a:prstClr val="black"/>
                </a:solidFill>
              </a:rPr>
              <a:t>Open platform for “creative” simulations or evaluation of reduction measures </a:t>
            </a:r>
          </a:p>
          <a:p>
            <a:pPr lvl="1">
              <a:buClr>
                <a:srgbClr val="C6C7C8"/>
              </a:buClr>
            </a:pPr>
            <a:r>
              <a:rPr lang="en-US" sz="2000" dirty="0">
                <a:solidFill>
                  <a:prstClr val="black"/>
                </a:solidFill>
              </a:rPr>
              <a:t>Coupling to 3D-GIS, soil models or hydrological models of sewer networks</a:t>
            </a:r>
          </a:p>
          <a:p>
            <a:pPr>
              <a:buClr>
                <a:srgbClr val="0065A3"/>
              </a:buClr>
            </a:pPr>
            <a:r>
              <a:rPr lang="en-GB" sz="2000" dirty="0">
                <a:solidFill>
                  <a:prstClr val="black"/>
                </a:solidFill>
              </a:rPr>
              <a:t>Users of authorities, industry and sciences are supported for free of charge</a:t>
            </a:r>
          </a:p>
          <a:p>
            <a:pPr lvl="1">
              <a:buClr>
                <a:srgbClr val="C6C7C8"/>
              </a:buClr>
            </a:pPr>
            <a:r>
              <a:rPr lang="en-GB" sz="2000" dirty="0">
                <a:solidFill>
                  <a:prstClr val="black"/>
                </a:solidFill>
              </a:rPr>
              <a:t>Technical support is guaranteed (</a:t>
            </a:r>
            <a:r>
              <a:rPr lang="en-GB" sz="2000" dirty="0">
                <a:solidFill>
                  <a:prstClr val="black"/>
                </a:solidFill>
                <a:hlinkClick r:id="rId3"/>
              </a:rPr>
              <a:t>www.comleam.ch</a:t>
            </a:r>
            <a:r>
              <a:rPr lang="en-GB" sz="2000" dirty="0">
                <a:solidFill>
                  <a:prstClr val="black"/>
                </a:solidFill>
              </a:rPr>
              <a:t>) </a:t>
            </a:r>
            <a:endParaRPr lang="en-US" sz="2000" dirty="0">
              <a:solidFill>
                <a:prstClr val="black"/>
              </a:solidFill>
            </a:endParaRPr>
          </a:p>
          <a:p>
            <a:pPr lvl="1">
              <a:buClr>
                <a:srgbClr val="C6C7C8"/>
              </a:buClr>
            </a:pPr>
            <a:endParaRPr lang="en-US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68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744538"/>
            <a:r>
              <a:rPr lang="en-US" sz="2600" dirty="0"/>
              <a:t>Outline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B3B594-2801-4864-9089-E42463258A4B}" type="slidenum">
              <a:rPr lang="de-CH" smtClean="0"/>
              <a:pPr/>
              <a:t>32</a:t>
            </a:fld>
            <a:endParaRPr lang="de-CH"/>
          </a:p>
        </p:txBody>
      </p:sp>
      <p:cxnSp>
        <p:nvCxnSpPr>
          <p:cNvPr id="8" name="Gerade Verbindung 12"/>
          <p:cNvCxnSpPr/>
          <p:nvPr/>
        </p:nvCxnSpPr>
        <p:spPr>
          <a:xfrm>
            <a:off x="0" y="6073864"/>
            <a:ext cx="1219131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Inhaltsplatzhalter 2"/>
          <p:cNvSpPr>
            <a:spLocks noGrp="1"/>
          </p:cNvSpPr>
          <p:nvPr>
            <p:ph sz="quarter" idx="13"/>
          </p:nvPr>
        </p:nvSpPr>
        <p:spPr>
          <a:xfrm>
            <a:off x="479376" y="1166813"/>
            <a:ext cx="10943167" cy="3918371"/>
          </a:xfrm>
        </p:spPr>
        <p:txBody>
          <a:bodyPr/>
          <a:lstStyle/>
          <a:p>
            <a:pPr>
              <a:tabLst>
                <a:tab pos="8251825" algn="l"/>
              </a:tabLst>
            </a:pPr>
            <a:r>
              <a:rPr lang="en-US" sz="2000" b="0" dirty="0"/>
              <a:t>Introduction</a:t>
            </a:r>
          </a:p>
          <a:p>
            <a:pPr>
              <a:tabLst>
                <a:tab pos="8251825" algn="l"/>
              </a:tabLst>
            </a:pPr>
            <a:r>
              <a:rPr lang="en-US" sz="2000" b="0" dirty="0"/>
              <a:t>Façade Coatings</a:t>
            </a:r>
          </a:p>
          <a:p>
            <a:pPr>
              <a:tabLst>
                <a:tab pos="8251825" algn="l"/>
              </a:tabLst>
            </a:pPr>
            <a:r>
              <a:rPr lang="en-US" sz="2000" b="0" dirty="0"/>
              <a:t>Risk Scenario</a:t>
            </a:r>
          </a:p>
          <a:p>
            <a:pPr>
              <a:tabLst>
                <a:tab pos="8251825" algn="l"/>
              </a:tabLst>
            </a:pPr>
            <a:r>
              <a:rPr lang="en-US" sz="2000" b="0" dirty="0"/>
              <a:t>Summary</a:t>
            </a:r>
          </a:p>
          <a:p>
            <a:pPr marL="264563" indent="0">
              <a:buNone/>
              <a:tabLst>
                <a:tab pos="8251825" algn="l"/>
              </a:tabLst>
            </a:pPr>
            <a:endParaRPr lang="en-US" sz="2000" b="0" dirty="0"/>
          </a:p>
          <a:p>
            <a:pPr>
              <a:tabLst>
                <a:tab pos="8251825" algn="l"/>
              </a:tabLst>
            </a:pPr>
            <a:r>
              <a:rPr lang="en-US" sz="2000" b="0" dirty="0"/>
              <a:t>COMLEAM-Software</a:t>
            </a:r>
          </a:p>
          <a:p>
            <a:pPr>
              <a:tabLst>
                <a:tab pos="8251825" algn="l"/>
              </a:tabLst>
            </a:pPr>
            <a:r>
              <a:rPr lang="en-US" sz="2000" dirty="0"/>
              <a:t>Exercises</a:t>
            </a:r>
          </a:p>
        </p:txBody>
      </p:sp>
    </p:spTree>
    <p:extLst>
      <p:ext uri="{BB962C8B-B14F-4D97-AF65-F5344CB8AC3E}">
        <p14:creationId xmlns:p14="http://schemas.microsoft.com/office/powerpoint/2010/main" val="144908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600" dirty="0"/>
              <a:t>Exercise – Modelling with COMLEAM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79376" y="1166813"/>
            <a:ext cx="10943167" cy="1758131"/>
          </a:xfrm>
        </p:spPr>
        <p:txBody>
          <a:bodyPr/>
          <a:lstStyle/>
          <a:p>
            <a:r>
              <a:rPr lang="en-US" sz="2000" dirty="0"/>
              <a:t>Simulation of a render applied on a single standard house </a:t>
            </a:r>
          </a:p>
          <a:p>
            <a:pPr lvl="1"/>
            <a:r>
              <a:rPr lang="en-US" sz="2000" dirty="0"/>
              <a:t>Leaching from facades to surface water</a:t>
            </a:r>
          </a:p>
          <a:p>
            <a:pPr lvl="1"/>
            <a:r>
              <a:rPr lang="en-US" sz="2000" dirty="0"/>
              <a:t>Calculate concentrations in surface water</a:t>
            </a:r>
          </a:p>
          <a:p>
            <a:pPr lvl="1"/>
            <a:r>
              <a:rPr lang="en-US" sz="2000" dirty="0"/>
              <a:t>Calculating risk quotient (RQ, PEC/ PNEC-ratio) for acute and chronic quality criteria</a:t>
            </a:r>
          </a:p>
          <a:p>
            <a:pPr lvl="1"/>
            <a:endParaRPr lang="en-US" sz="2000" dirty="0"/>
          </a:p>
          <a:p>
            <a:r>
              <a:rPr lang="en-US" sz="2000" dirty="0"/>
              <a:t>First, Input parameters and data are defined (1 weather data, 2 geometry, 3 materials, 4 substances, 5 emissions)</a:t>
            </a:r>
          </a:p>
          <a:p>
            <a:r>
              <a:rPr lang="en-US" sz="2000" dirty="0"/>
              <a:t>Secondly, calculation are started and results summarized in a report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B3B594-2801-4864-9089-E42463258A4B}" type="slidenum">
              <a:rPr lang="de-CH" smtClean="0"/>
              <a:pPr/>
              <a:t>33</a:t>
            </a:fld>
            <a:endParaRPr lang="de-CH" dirty="0"/>
          </a:p>
        </p:txBody>
      </p:sp>
      <p:sp>
        <p:nvSpPr>
          <p:cNvPr id="7" name="TextBox 6"/>
          <p:cNvSpPr txBox="1"/>
          <p:nvPr/>
        </p:nvSpPr>
        <p:spPr>
          <a:xfrm>
            <a:off x="4181236" y="4869160"/>
            <a:ext cx="38164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2"/>
              </a:buClr>
              <a:buSzPct val="90000"/>
            </a:pPr>
            <a:r>
              <a:rPr lang="en-US" sz="2000" b="1" dirty="0"/>
              <a:t>Link: </a:t>
            </a:r>
            <a:r>
              <a:rPr lang="en-US" sz="2000" b="1" dirty="0">
                <a:hlinkClick r:id="rId3"/>
              </a:rPr>
              <a:t>https://sw.comleam.com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294448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-25082"/>
            <a:ext cx="12192000" cy="706090"/>
          </a:xfrm>
        </p:spPr>
        <p:txBody>
          <a:bodyPr>
            <a:noAutofit/>
          </a:bodyPr>
          <a:lstStyle/>
          <a:p>
            <a:r>
              <a:rPr lang="en-US" sz="2600" dirty="0"/>
              <a:t>1</a:t>
            </a:r>
            <a:r>
              <a:rPr lang="en-US" sz="2600" noProof="0" dirty="0"/>
              <a:t> Weather Data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B3B594-2801-4864-9089-E42463258A4B}" type="slidenum">
              <a:rPr lang="de-CH" smtClean="0"/>
              <a:pPr/>
              <a:t>34</a:t>
            </a:fld>
            <a:endParaRPr lang="de-CH" dirty="0"/>
          </a:p>
        </p:txBody>
      </p:sp>
      <p:cxnSp>
        <p:nvCxnSpPr>
          <p:cNvPr id="8" name="Gerade Verbindung 12"/>
          <p:cNvCxnSpPr/>
          <p:nvPr/>
        </p:nvCxnSpPr>
        <p:spPr>
          <a:xfrm>
            <a:off x="0" y="6073864"/>
            <a:ext cx="1219131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C:\Users\MICHAE~1.PAT\AppData\Local\Temp\SNAGHTML6c9744c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095" y="801687"/>
            <a:ext cx="4634957" cy="1516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5397" r="19477"/>
          <a:stretch/>
        </p:blipFill>
        <p:spPr>
          <a:xfrm>
            <a:off x="6915677" y="2354914"/>
            <a:ext cx="4723792" cy="18413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b="44924"/>
          <a:stretch/>
        </p:blipFill>
        <p:spPr>
          <a:xfrm>
            <a:off x="7056399" y="4392059"/>
            <a:ext cx="4619612" cy="1541218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flipH="1">
            <a:off x="8184232" y="1988840"/>
            <a:ext cx="2952328" cy="193535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8329501" y="4016203"/>
            <a:ext cx="646819" cy="37585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2"/>
          <p:cNvSpPr txBox="1">
            <a:spLocks/>
          </p:cNvSpPr>
          <p:nvPr/>
        </p:nvSpPr>
        <p:spPr>
          <a:xfrm>
            <a:off x="551385" y="1230744"/>
            <a:ext cx="6120680" cy="25582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38163" indent="-273600" algn="l" defTabSz="914400" rtl="0" eaLnBrk="1" latinLnBrk="0" hangingPunct="1">
              <a:spcBef>
                <a:spcPts val="600"/>
              </a:spcBef>
              <a:spcAft>
                <a:spcPts val="800"/>
              </a:spcAft>
              <a:buClr>
                <a:schemeClr val="accent1"/>
              </a:buClr>
              <a:buSzPct val="94000"/>
              <a:buFont typeface="Wingdings" pitchFamily="2" charset="2"/>
              <a:buChar char="n"/>
              <a:tabLst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3275" indent="-2736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94000"/>
              <a:buFont typeface="Wingdings" pitchFamily="2" charset="2"/>
              <a:buChar char="n"/>
              <a:tabLst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4738" indent="-2736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tabLst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1438" indent="-2736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6075" indent="-274638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 lang="de-CH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41437" indent="0" algn="l" defTabSz="914400" rtl="0" eaLnBrk="1" latinLnBrk="0" hangingPunct="1">
              <a:spcBef>
                <a:spcPct val="20000"/>
              </a:spcBef>
              <a:buClr>
                <a:schemeClr val="bg2"/>
              </a:buClr>
              <a:buFont typeface="Wingdings" pitchFamily="2" charset="2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Weather data (in general)</a:t>
            </a:r>
            <a:endParaRPr lang="de-CH" sz="1400" dirty="0"/>
          </a:p>
          <a:p>
            <a:pPr lvl="1"/>
            <a:r>
              <a:rPr lang="en-US" sz="1400" dirty="0"/>
              <a:t>Data of commercial station (e.g. DWD) or own data</a:t>
            </a:r>
          </a:p>
          <a:p>
            <a:pPr lvl="1"/>
            <a:r>
              <a:rPr lang="en-US" sz="1400" dirty="0"/>
              <a:t>Precipitation, wind speed and wind direction</a:t>
            </a:r>
          </a:p>
          <a:p>
            <a:pPr lvl="1"/>
            <a:r>
              <a:rPr lang="en-US" sz="1400" dirty="0"/>
              <a:t>Full data series needed (no missing time stamps)</a:t>
            </a:r>
          </a:p>
          <a:p>
            <a:pPr lvl="1"/>
            <a:r>
              <a:rPr lang="en-US" sz="1400" dirty="0"/>
              <a:t>Weather data of Hamburg, Munich, </a:t>
            </a:r>
            <a:r>
              <a:rPr lang="en-US" sz="1400" dirty="0" err="1"/>
              <a:t>Sevilla</a:t>
            </a:r>
            <a:r>
              <a:rPr lang="en-US" sz="1400" dirty="0"/>
              <a:t>, Zurich implemented</a:t>
            </a:r>
            <a:br>
              <a:rPr lang="en-US" sz="1400" dirty="0"/>
            </a:br>
            <a:endParaRPr lang="en-US" sz="1400" dirty="0"/>
          </a:p>
          <a:p>
            <a:r>
              <a:rPr lang="en-US" sz="1400" dirty="0"/>
              <a:t>Weather data used for the simulation</a:t>
            </a:r>
          </a:p>
          <a:p>
            <a:pPr lvl="1"/>
            <a:r>
              <a:rPr lang="en-US" sz="1400" dirty="0"/>
              <a:t>Zürich 01.01.2000 – 01.01.2006         </a:t>
            </a:r>
          </a:p>
          <a:p>
            <a:pPr lvl="1"/>
            <a:endParaRPr lang="en-US" sz="1400" dirty="0"/>
          </a:p>
          <a:p>
            <a:pPr lvl="2"/>
            <a:endParaRPr lang="en-US" sz="1400" dirty="0"/>
          </a:p>
          <a:p>
            <a:pPr lvl="2"/>
            <a:endParaRPr lang="en-US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b="10668"/>
          <a:stretch/>
        </p:blipFill>
        <p:spPr>
          <a:xfrm>
            <a:off x="713033" y="3955122"/>
            <a:ext cx="3003462" cy="18161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73008" y="3990641"/>
            <a:ext cx="1967707" cy="1655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354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600" noProof="0" dirty="0"/>
              <a:t>2 Geometry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B3B594-2801-4864-9089-E42463258A4B}" type="slidenum">
              <a:rPr lang="de-CH" smtClean="0"/>
              <a:pPr/>
              <a:t>35</a:t>
            </a:fld>
            <a:endParaRPr lang="de-CH" dirty="0"/>
          </a:p>
        </p:txBody>
      </p:sp>
      <p:cxnSp>
        <p:nvCxnSpPr>
          <p:cNvPr id="8" name="Gerade Verbindung 12"/>
          <p:cNvCxnSpPr/>
          <p:nvPr/>
        </p:nvCxnSpPr>
        <p:spPr>
          <a:xfrm>
            <a:off x="0" y="6073864"/>
            <a:ext cx="1219131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C:\Users\MICHAE~1.PAT\AppData\Local\Temp\SNAGHTML6c9f49f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766" y="794569"/>
            <a:ext cx="4945890" cy="1568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-17147" r="17147"/>
          <a:stretch/>
        </p:blipFill>
        <p:spPr>
          <a:xfrm>
            <a:off x="5973322" y="2338608"/>
            <a:ext cx="5851407" cy="1899627"/>
          </a:xfrm>
          <a:prstGeom prst="rect">
            <a:avLst/>
          </a:prstGeom>
        </p:spPr>
      </p:pic>
      <p:cxnSp>
        <p:nvCxnSpPr>
          <p:cNvPr id="2048" name="Straight Arrow Connector 2047"/>
          <p:cNvCxnSpPr/>
          <p:nvPr/>
        </p:nvCxnSpPr>
        <p:spPr>
          <a:xfrm flipH="1">
            <a:off x="8256240" y="2132856"/>
            <a:ext cx="3312368" cy="182537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8256240" y="4078254"/>
            <a:ext cx="432048" cy="25408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8204" y="4443987"/>
            <a:ext cx="4902452" cy="958899"/>
          </a:xfrm>
          <a:prstGeom prst="rect">
            <a:avLst/>
          </a:prstGeom>
        </p:spPr>
      </p:pic>
      <p:sp>
        <p:nvSpPr>
          <p:cNvPr id="27" name="Content Placeholder 2"/>
          <p:cNvSpPr txBox="1">
            <a:spLocks/>
          </p:cNvSpPr>
          <p:nvPr/>
        </p:nvSpPr>
        <p:spPr>
          <a:xfrm>
            <a:off x="482197" y="1130872"/>
            <a:ext cx="5760640" cy="21541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38163" indent="-273600" algn="l" defTabSz="914400" rtl="0" eaLnBrk="1" latinLnBrk="0" hangingPunct="1">
              <a:spcBef>
                <a:spcPts val="600"/>
              </a:spcBef>
              <a:spcAft>
                <a:spcPts val="800"/>
              </a:spcAft>
              <a:buClr>
                <a:schemeClr val="accent1"/>
              </a:buClr>
              <a:buSzPct val="94000"/>
              <a:buFont typeface="Wingdings" pitchFamily="2" charset="2"/>
              <a:buChar char="n"/>
              <a:tabLst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3275" indent="-2736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94000"/>
              <a:buFont typeface="Wingdings" pitchFamily="2" charset="2"/>
              <a:buChar char="n"/>
              <a:tabLst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4738" indent="-2736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tabLst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1438" indent="-2736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6075" indent="-274638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 lang="de-CH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41437" indent="0" algn="l" defTabSz="914400" rtl="0" eaLnBrk="1" latinLnBrk="0" hangingPunct="1">
              <a:spcBef>
                <a:spcPct val="20000"/>
              </a:spcBef>
              <a:buClr>
                <a:schemeClr val="bg2"/>
              </a:buClr>
              <a:buFont typeface="Wingdings" pitchFamily="2" charset="2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Geometry file (in general)</a:t>
            </a:r>
          </a:p>
          <a:p>
            <a:pPr lvl="1"/>
            <a:r>
              <a:rPr lang="en-US" sz="1400" dirty="0"/>
              <a:t>Single apartment, house, city</a:t>
            </a:r>
          </a:p>
          <a:p>
            <a:pPr lvl="1"/>
            <a:r>
              <a:rPr lang="en-US" sz="1400" dirty="0"/>
              <a:t>Building components (1….n)</a:t>
            </a:r>
          </a:p>
          <a:p>
            <a:pPr lvl="1"/>
            <a:r>
              <a:rPr lang="en-US" sz="1400" dirty="0"/>
              <a:t>Components represent horizontal (e.g. roof, pavement) or vertical surfaces (2.g. façade, wall)</a:t>
            </a:r>
          </a:p>
          <a:p>
            <a:pPr lvl="1"/>
            <a:r>
              <a:rPr lang="en-US" sz="1400" dirty="0"/>
              <a:t>Size and Orientation: Height, length, area, exposition (°)</a:t>
            </a:r>
          </a:p>
          <a:p>
            <a:pPr lvl="1"/>
            <a:r>
              <a:rPr lang="en-US" sz="1400" dirty="0"/>
              <a:t>Linked to "building materials"</a:t>
            </a:r>
          </a:p>
          <a:p>
            <a:pPr lvl="1"/>
            <a:endParaRPr lang="en-US" sz="1400" dirty="0"/>
          </a:p>
          <a:p>
            <a:pPr marL="264563" indent="0">
              <a:buNone/>
            </a:pPr>
            <a:r>
              <a:rPr lang="en-US" sz="1400" dirty="0"/>
              <a:t>         </a:t>
            </a:r>
          </a:p>
          <a:p>
            <a:pPr lvl="2"/>
            <a:endParaRPr lang="en-US" sz="1400" dirty="0"/>
          </a:p>
        </p:txBody>
      </p:sp>
      <p:sp>
        <p:nvSpPr>
          <p:cNvPr id="28" name="Content Placeholder 2"/>
          <p:cNvSpPr txBox="1">
            <a:spLocks/>
          </p:cNvSpPr>
          <p:nvPr/>
        </p:nvSpPr>
        <p:spPr>
          <a:xfrm>
            <a:off x="482197" y="3284984"/>
            <a:ext cx="5256584" cy="10739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38163" indent="-273600" algn="l" defTabSz="914400" rtl="0" eaLnBrk="1" latinLnBrk="0" hangingPunct="1">
              <a:spcBef>
                <a:spcPts val="600"/>
              </a:spcBef>
              <a:spcAft>
                <a:spcPts val="800"/>
              </a:spcAft>
              <a:buClr>
                <a:schemeClr val="accent1"/>
              </a:buClr>
              <a:buSzPct val="94000"/>
              <a:buFont typeface="Wingdings" pitchFamily="2" charset="2"/>
              <a:buChar char="n"/>
              <a:tabLst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3275" indent="-2736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94000"/>
              <a:buFont typeface="Wingdings" pitchFamily="2" charset="2"/>
              <a:buChar char="n"/>
              <a:tabLst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4738" indent="-2736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tabLst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1438" indent="-2736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6075" indent="-274638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 lang="de-CH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41437" indent="0" algn="l" defTabSz="914400" rtl="0" eaLnBrk="1" latinLnBrk="0" hangingPunct="1">
              <a:spcBef>
                <a:spcPct val="20000"/>
              </a:spcBef>
              <a:buClr>
                <a:schemeClr val="bg2"/>
              </a:buClr>
              <a:buFont typeface="Wingdings" pitchFamily="2" charset="2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Geometry used for the simulation</a:t>
            </a:r>
          </a:p>
          <a:p>
            <a:pPr lvl="1"/>
            <a:r>
              <a:rPr lang="en-US" sz="1400" dirty="0"/>
              <a:t>Standard House of Biocidal Product Regulation (BPR)</a:t>
            </a:r>
          </a:p>
          <a:p>
            <a:pPr lvl="1"/>
            <a:r>
              <a:rPr lang="en-US" sz="1400" dirty="0"/>
              <a:t>Different adaptions, e.g. 10 m height instead of 2.5 m     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t="15485"/>
          <a:stretch/>
        </p:blipFill>
        <p:spPr>
          <a:xfrm>
            <a:off x="2063552" y="4437112"/>
            <a:ext cx="2784564" cy="1424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559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600" dirty="0"/>
              <a:t>3 Materials</a:t>
            </a:r>
            <a:endParaRPr lang="de-CH" sz="2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B3B594-2801-4864-9089-E42463258A4B}" type="slidenum">
              <a:rPr lang="de-CH" smtClean="0"/>
              <a:pPr/>
              <a:t>36</a:t>
            </a:fld>
            <a:endParaRPr lang="de-CH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479376" y="1138090"/>
            <a:ext cx="7056784" cy="42351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38163" indent="-273600" algn="l" defTabSz="914400" rtl="0" eaLnBrk="1" latinLnBrk="0" hangingPunct="1">
              <a:spcBef>
                <a:spcPts val="600"/>
              </a:spcBef>
              <a:spcAft>
                <a:spcPts val="800"/>
              </a:spcAft>
              <a:buClr>
                <a:schemeClr val="accent1"/>
              </a:buClr>
              <a:buSzPct val="94000"/>
              <a:buFont typeface="Wingdings" pitchFamily="2" charset="2"/>
              <a:buChar char="n"/>
              <a:tabLst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3275" indent="-2736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94000"/>
              <a:buFont typeface="Wingdings" pitchFamily="2" charset="2"/>
              <a:buChar char="n"/>
              <a:tabLst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4738" indent="-2736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tabLst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1438" indent="-2736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6075" indent="-274638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 lang="de-CH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41437" indent="0" algn="l" defTabSz="914400" rtl="0" eaLnBrk="1" latinLnBrk="0" hangingPunct="1">
              <a:spcBef>
                <a:spcPct val="20000"/>
              </a:spcBef>
              <a:buClr>
                <a:schemeClr val="bg2"/>
              </a:buClr>
              <a:buFont typeface="Wingdings" pitchFamily="2" charset="2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Building materials (in general)</a:t>
            </a:r>
          </a:p>
          <a:p>
            <a:pPr lvl="1"/>
            <a:r>
              <a:rPr lang="en-US" sz="1400" dirty="0"/>
              <a:t>Material type (render, paint, polymer membrane etc.) and subtype (render matte, polymeric render etc.)</a:t>
            </a:r>
          </a:p>
          <a:p>
            <a:pPr lvl="1"/>
            <a:r>
              <a:rPr lang="en-US" sz="1400" dirty="0"/>
              <a:t>Runoff coefficient defined per subtype</a:t>
            </a:r>
          </a:p>
          <a:p>
            <a:pPr lvl="1"/>
            <a:r>
              <a:rPr lang="en-US" sz="1400" dirty="0"/>
              <a:t>Substance (</a:t>
            </a:r>
            <a:r>
              <a:rPr lang="en-US" sz="1400" dirty="0" err="1"/>
              <a:t>Terbutryn</a:t>
            </a:r>
            <a:r>
              <a:rPr lang="en-US" sz="1400" dirty="0"/>
              <a:t>, Carbendazim, etc.) with initial concentration (mg/m</a:t>
            </a:r>
            <a:r>
              <a:rPr lang="en-US" sz="1400" baseline="30000" dirty="0"/>
              <a:t>2</a:t>
            </a:r>
            <a:r>
              <a:rPr lang="en-US" sz="1400" dirty="0"/>
              <a:t>)</a:t>
            </a:r>
          </a:p>
          <a:p>
            <a:pPr lvl="1"/>
            <a:r>
              <a:rPr lang="en-US" sz="1400" dirty="0"/>
              <a:t>Material in geometry files identified over a 3- or 4-digit code</a:t>
            </a:r>
          </a:p>
          <a:p>
            <a:pPr marL="529675" lvl="1" indent="0">
              <a:buNone/>
            </a:pPr>
            <a:endParaRPr lang="en-US" sz="1400" dirty="0"/>
          </a:p>
          <a:p>
            <a:r>
              <a:rPr lang="en-US" sz="1400" dirty="0"/>
              <a:t>Building Materials used in simulation</a:t>
            </a:r>
          </a:p>
          <a:p>
            <a:pPr lvl="1"/>
            <a:r>
              <a:rPr lang="en-US" sz="1400" dirty="0"/>
              <a:t>Facades with 100 % render and runoff coefficient 0.7</a:t>
            </a:r>
          </a:p>
          <a:p>
            <a:pPr lvl="1"/>
            <a:r>
              <a:rPr lang="en-US" sz="1400" dirty="0"/>
              <a:t>Biocides Diuron and Carbendazim</a:t>
            </a:r>
          </a:p>
          <a:p>
            <a:pPr lvl="1"/>
            <a:r>
              <a:rPr lang="en-US" sz="1400" dirty="0"/>
              <a:t>Roof without substance release and runoff coefficient 1.0</a:t>
            </a:r>
            <a:br>
              <a:rPr lang="en-US" sz="1400" dirty="0"/>
            </a:br>
            <a:r>
              <a:rPr lang="en-US" sz="1400" dirty="0"/>
              <a:t>(no biocides, only dilution)</a:t>
            </a:r>
          </a:p>
          <a:p>
            <a:pPr lvl="1"/>
            <a:r>
              <a:rPr lang="en-US" sz="1400" dirty="0"/>
              <a:t>Area of dilution without substance release and runoff coefficient 1.0</a:t>
            </a:r>
            <a:br>
              <a:rPr lang="en-US" sz="1400" dirty="0"/>
            </a:br>
            <a:r>
              <a:rPr lang="en-US" sz="1400" dirty="0"/>
              <a:t>(no biocides, only dilution)</a:t>
            </a:r>
          </a:p>
          <a:p>
            <a:pPr lvl="1"/>
            <a:endParaRPr lang="en-US" sz="1400" dirty="0"/>
          </a:p>
        </p:txBody>
      </p:sp>
      <p:pic>
        <p:nvPicPr>
          <p:cNvPr id="10" name="Grafik 9" descr="Farbeimer&#10;&#10;Geöffneter Eimer mit Farbe.">
            <a:extLst>
              <a:ext uri="{FF2B5EF4-FFF2-40B4-BE49-F238E27FC236}">
                <a16:creationId xmlns:a16="http://schemas.microsoft.com/office/drawing/2014/main" id="{7F220208-439F-4D28-8CC0-607C72358DC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16380" y="1486175"/>
            <a:ext cx="2249805" cy="1725295"/>
          </a:xfrm>
          <a:prstGeom prst="rect">
            <a:avLst/>
          </a:prstGeom>
          <a:noFill/>
        </p:spPr>
      </p:pic>
      <p:pic>
        <p:nvPicPr>
          <p:cNvPr id="11" name="Grafik 10" descr="Komplette Rolle einer Kunststoffbahn aus TPO" title="Kunststoffbahn aus TPO">
            <a:extLst>
              <a:ext uri="{FF2B5EF4-FFF2-40B4-BE49-F238E27FC236}">
                <a16:creationId xmlns:a16="http://schemas.microsoft.com/office/drawing/2014/main" id="{54F9D13B-C8A5-47D6-BCBA-9DB71A5A6020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816380" y="3673240"/>
            <a:ext cx="2276476" cy="177559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18238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600" dirty="0"/>
              <a:t>3 Materials</a:t>
            </a:r>
            <a:endParaRPr lang="de-CH" sz="2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B3B594-2801-4864-9089-E42463258A4B}" type="slidenum">
              <a:rPr lang="de-CH" smtClean="0"/>
              <a:pPr/>
              <a:t>37</a:t>
            </a:fld>
            <a:endParaRPr lang="de-CH"/>
          </a:p>
        </p:txBody>
      </p:sp>
      <p:pic>
        <p:nvPicPr>
          <p:cNvPr id="3074" name="Picture 2" descr="C:\Users\MICHAE~1.PAT\AppData\Local\Temp\SNAGHTML6cae63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24" y="1247462"/>
            <a:ext cx="3456384" cy="2283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8088" y="823889"/>
            <a:ext cx="5175516" cy="160028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7139" y="2541652"/>
            <a:ext cx="5156465" cy="1581231"/>
          </a:xfrm>
          <a:prstGeom prst="rect">
            <a:avLst/>
          </a:prstGeom>
        </p:spPr>
      </p:pic>
      <p:cxnSp>
        <p:nvCxnSpPr>
          <p:cNvPr id="19" name="Straight Arrow Connector 18"/>
          <p:cNvCxnSpPr/>
          <p:nvPr/>
        </p:nvCxnSpPr>
        <p:spPr>
          <a:xfrm>
            <a:off x="4943872" y="1772816"/>
            <a:ext cx="1656184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Arc 21"/>
          <p:cNvSpPr/>
          <p:nvPr/>
        </p:nvSpPr>
        <p:spPr>
          <a:xfrm rot="10800000">
            <a:off x="6528048" y="2221012"/>
            <a:ext cx="648072" cy="529456"/>
          </a:xfrm>
          <a:prstGeom prst="arc">
            <a:avLst>
              <a:gd name="adj1" fmla="val 16200000"/>
              <a:gd name="adj2" fmla="val 5119169"/>
            </a:avLst>
          </a:prstGeom>
          <a:ln w="28575"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4" name="Arc 23"/>
          <p:cNvSpPr/>
          <p:nvPr/>
        </p:nvSpPr>
        <p:spPr>
          <a:xfrm rot="10800000">
            <a:off x="6528048" y="3912193"/>
            <a:ext cx="648072" cy="529456"/>
          </a:xfrm>
          <a:prstGeom prst="arc">
            <a:avLst>
              <a:gd name="adj1" fmla="val 16200000"/>
              <a:gd name="adj2" fmla="val 5119169"/>
            </a:avLst>
          </a:prstGeom>
          <a:ln w="28575"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grpSp>
        <p:nvGrpSpPr>
          <p:cNvPr id="7" name="Group 6"/>
          <p:cNvGrpSpPr/>
          <p:nvPr/>
        </p:nvGrpSpPr>
        <p:grpSpPr>
          <a:xfrm>
            <a:off x="6907139" y="4214170"/>
            <a:ext cx="5156465" cy="1835244"/>
            <a:chOff x="6907139" y="4214170"/>
            <a:chExt cx="5156465" cy="1835244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07139" y="4214170"/>
              <a:ext cx="5156465" cy="1835244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7"/>
            <a:srcRect b="7654"/>
            <a:stretch/>
          </p:blipFill>
          <p:spPr>
            <a:xfrm>
              <a:off x="6910650" y="5152548"/>
              <a:ext cx="5071484" cy="8687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8156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600" dirty="0"/>
              <a:t>4 Substances</a:t>
            </a:r>
            <a:endParaRPr lang="de-CH" sz="2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B3B594-2801-4864-9089-E42463258A4B}" type="slidenum">
              <a:rPr lang="de-CH" smtClean="0"/>
              <a:pPr/>
              <a:t>38</a:t>
            </a:fld>
            <a:endParaRPr lang="de-CH"/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479377" y="1179057"/>
            <a:ext cx="6264696" cy="37968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38163" indent="-273600" algn="l" defTabSz="914400" rtl="0" eaLnBrk="1" latinLnBrk="0" hangingPunct="1">
              <a:spcBef>
                <a:spcPts val="600"/>
              </a:spcBef>
              <a:spcAft>
                <a:spcPts val="800"/>
              </a:spcAft>
              <a:buClr>
                <a:schemeClr val="accent1"/>
              </a:buClr>
              <a:buSzPct val="94000"/>
              <a:buFont typeface="Wingdings" pitchFamily="2" charset="2"/>
              <a:buChar char="n"/>
              <a:tabLst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3275" indent="-2736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94000"/>
              <a:buFont typeface="Wingdings" pitchFamily="2" charset="2"/>
              <a:buChar char="n"/>
              <a:tabLst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4738" indent="-2736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tabLst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1438" indent="-2736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6075" indent="-274638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 lang="de-CH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41437" indent="0" algn="l" defTabSz="914400" rtl="0" eaLnBrk="1" latinLnBrk="0" hangingPunct="1">
              <a:spcBef>
                <a:spcPct val="20000"/>
              </a:spcBef>
              <a:buClr>
                <a:schemeClr val="bg2"/>
              </a:buClr>
              <a:buFont typeface="Wingdings" pitchFamily="2" charset="2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Substances in building materials (in general)</a:t>
            </a:r>
          </a:p>
          <a:p>
            <a:pPr lvl="1"/>
            <a:r>
              <a:rPr lang="en-US" sz="1400" dirty="0"/>
              <a:t>Biocides, anti-Root penetration agents (e.g. </a:t>
            </a:r>
            <a:r>
              <a:rPr lang="en-US" sz="1400" dirty="0" err="1"/>
              <a:t>Mecoprop</a:t>
            </a:r>
            <a:r>
              <a:rPr lang="en-US" sz="1400" dirty="0"/>
              <a:t>, MCPA), flame retardants (e.g. TBEP, TCPP, HBCD), plasticizers (e.g. DIDP, DEHP) or heavy metals</a:t>
            </a:r>
          </a:p>
          <a:p>
            <a:pPr lvl="1"/>
            <a:r>
              <a:rPr lang="en-US" sz="1400" dirty="0"/>
              <a:t>Substance identified via EC or CAS number</a:t>
            </a:r>
          </a:p>
          <a:p>
            <a:pPr lvl="1"/>
            <a:r>
              <a:rPr lang="en-US" sz="1400" dirty="0"/>
              <a:t>Acute and chronic quality criteria for each substance</a:t>
            </a:r>
          </a:p>
          <a:p>
            <a:pPr lvl="1"/>
            <a:r>
              <a:rPr lang="en-US" sz="1400" dirty="0"/>
              <a:t>Substances are linked to "building materials" and "emission functions"</a:t>
            </a:r>
          </a:p>
          <a:p>
            <a:pPr marL="264563" indent="0">
              <a:buNone/>
            </a:pPr>
            <a:endParaRPr lang="en-US" sz="1400" dirty="0"/>
          </a:p>
          <a:p>
            <a:r>
              <a:rPr lang="en-US" sz="1400" dirty="0"/>
              <a:t>Substances used for the simulation</a:t>
            </a:r>
          </a:p>
          <a:p>
            <a:pPr lvl="1"/>
            <a:r>
              <a:rPr lang="en-US" sz="1400" dirty="0"/>
              <a:t>Diuron: acute value 0.25 µg/L; chronic value 0.07 µg/L</a:t>
            </a:r>
          </a:p>
          <a:p>
            <a:pPr lvl="1"/>
            <a:r>
              <a:rPr lang="en-US" sz="1400" dirty="0"/>
              <a:t>Carbendazim: acute  and chronic values 0.1 µg/L (default value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pic>
        <p:nvPicPr>
          <p:cNvPr id="21" name="Picture 2" descr="DCMU - Wikiped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983" y="3136664"/>
            <a:ext cx="1686397" cy="86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Carbendazim - Wikiped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8890" y="3962276"/>
            <a:ext cx="2207128" cy="969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Terbutryn – Wikipedi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565" y="1554105"/>
            <a:ext cx="2475025" cy="1278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7232204" y="4155697"/>
            <a:ext cx="1584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tx2"/>
              </a:buClr>
              <a:buSzPct val="90000"/>
            </a:pPr>
            <a:r>
              <a:rPr lang="en-US" sz="1400" dirty="0" err="1"/>
              <a:t>Diuron</a:t>
            </a:r>
            <a:endParaRPr lang="de-CH" sz="1400" dirty="0"/>
          </a:p>
        </p:txBody>
      </p:sp>
      <p:sp>
        <p:nvSpPr>
          <p:cNvPr id="24" name="TextBox 23"/>
          <p:cNvSpPr txBox="1"/>
          <p:nvPr/>
        </p:nvSpPr>
        <p:spPr>
          <a:xfrm>
            <a:off x="9336360" y="5050315"/>
            <a:ext cx="1584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tx2"/>
              </a:buClr>
              <a:buSzPct val="90000"/>
            </a:pPr>
            <a:r>
              <a:rPr lang="en-US" sz="1400" dirty="0" err="1"/>
              <a:t>Carbendazim</a:t>
            </a:r>
            <a:endParaRPr lang="de-CH" sz="1400" dirty="0"/>
          </a:p>
        </p:txBody>
      </p:sp>
      <p:sp>
        <p:nvSpPr>
          <p:cNvPr id="25" name="TextBox 24"/>
          <p:cNvSpPr txBox="1"/>
          <p:nvPr/>
        </p:nvSpPr>
        <p:spPr>
          <a:xfrm>
            <a:off x="9462206" y="2996952"/>
            <a:ext cx="1584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tx2"/>
              </a:buClr>
              <a:buSzPct val="90000"/>
            </a:pPr>
            <a:r>
              <a:rPr lang="en-US" sz="1400" dirty="0" err="1"/>
              <a:t>Terbutryn</a:t>
            </a:r>
            <a:endParaRPr lang="de-CH" sz="1400" dirty="0"/>
          </a:p>
        </p:txBody>
      </p:sp>
    </p:spTree>
    <p:extLst>
      <p:ext uri="{BB962C8B-B14F-4D97-AF65-F5344CB8AC3E}">
        <p14:creationId xmlns:p14="http://schemas.microsoft.com/office/powerpoint/2010/main" val="628211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3" grpId="0"/>
      <p:bldP spid="24" grpId="0"/>
      <p:bldP spid="2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600" dirty="0"/>
              <a:t>4 Substances</a:t>
            </a:r>
            <a:endParaRPr lang="de-CH" sz="2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B3B594-2801-4864-9089-E42463258A4B}" type="slidenum">
              <a:rPr lang="de-CH" smtClean="0"/>
              <a:pPr/>
              <a:t>39</a:t>
            </a:fld>
            <a:endParaRPr lang="de-CH"/>
          </a:p>
        </p:txBody>
      </p:sp>
      <p:pic>
        <p:nvPicPr>
          <p:cNvPr id="4098" name="Picture 2" descr="C:\Users\MICHAE~1.PAT\AppData\Local\Temp\SNAGHTML6cbe8a1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89" y="1204406"/>
            <a:ext cx="3565910" cy="23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9596" y="1080504"/>
            <a:ext cx="5417381" cy="4608512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4223792" y="1754932"/>
            <a:ext cx="1656184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6157051" y="1622880"/>
            <a:ext cx="5331218" cy="15027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9" name="Rectangle 8"/>
          <p:cNvSpPr/>
          <p:nvPr/>
        </p:nvSpPr>
        <p:spPr>
          <a:xfrm>
            <a:off x="6157051" y="3212164"/>
            <a:ext cx="5329926" cy="115776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0" name="Rectangle 9"/>
          <p:cNvSpPr/>
          <p:nvPr/>
        </p:nvSpPr>
        <p:spPr>
          <a:xfrm>
            <a:off x="6165959" y="4480364"/>
            <a:ext cx="5321018" cy="122634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1" name="TextBox 10"/>
          <p:cNvSpPr txBox="1"/>
          <p:nvPr/>
        </p:nvSpPr>
        <p:spPr>
          <a:xfrm>
            <a:off x="11109597" y="1600044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2"/>
              </a:buClr>
              <a:buSzPct val="90000"/>
            </a:pPr>
            <a:r>
              <a:rPr lang="en-US" b="1" dirty="0">
                <a:solidFill>
                  <a:srgbClr val="FF0000"/>
                </a:solidFill>
              </a:rPr>
              <a:t>1</a:t>
            </a:r>
            <a:endParaRPr lang="de-CH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109597" y="3183896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2"/>
              </a:buClr>
              <a:buSzPct val="90000"/>
            </a:pPr>
            <a:r>
              <a:rPr lang="en-US" b="1" dirty="0">
                <a:solidFill>
                  <a:srgbClr val="FF0000"/>
                </a:solidFill>
              </a:rPr>
              <a:t>2</a:t>
            </a:r>
            <a:endParaRPr lang="de-CH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109597" y="4435292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2"/>
              </a:buClr>
              <a:buSzPct val="90000"/>
            </a:pPr>
            <a:r>
              <a:rPr lang="en-US" b="1" dirty="0">
                <a:solidFill>
                  <a:srgbClr val="FF0000"/>
                </a:solidFill>
              </a:rPr>
              <a:t>3</a:t>
            </a:r>
            <a:endParaRPr lang="de-CH" b="1" dirty="0">
              <a:solidFill>
                <a:srgbClr val="FF0000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911424" y="3782322"/>
            <a:ext cx="3663273" cy="1828972"/>
            <a:chOff x="632527" y="3365611"/>
            <a:chExt cx="4672685" cy="2332944"/>
          </a:xfrm>
        </p:grpSpPr>
        <p:pic>
          <p:nvPicPr>
            <p:cNvPr id="1026" name="Picture 2" descr="DCMU - Wikipedia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2860" y="3365611"/>
              <a:ext cx="1947002" cy="10043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632527" y="4427184"/>
              <a:ext cx="1584176" cy="3925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chemeClr val="tx2"/>
                </a:buClr>
                <a:buSzPct val="90000"/>
              </a:pPr>
              <a:r>
                <a:rPr lang="en-US" sz="1400" dirty="0" err="1"/>
                <a:t>Diuron</a:t>
              </a:r>
              <a:endParaRPr lang="de-CH" sz="1400" dirty="0"/>
            </a:p>
          </p:txBody>
        </p:sp>
        <p:pic>
          <p:nvPicPr>
            <p:cNvPr id="1028" name="Picture 4" descr="Carbendazim - Wikipedi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7008" y="4104008"/>
              <a:ext cx="2548204" cy="11190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2769862" y="5305970"/>
              <a:ext cx="1584176" cy="3925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chemeClr val="tx2"/>
                </a:buClr>
                <a:buSzPct val="90000"/>
              </a:pPr>
              <a:r>
                <a:rPr lang="en-US" sz="1400" dirty="0" err="1"/>
                <a:t>Carbendazim</a:t>
              </a:r>
              <a:endParaRPr lang="de-CH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21681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/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600" dirty="0"/>
              <a:t>Introduction – </a:t>
            </a:r>
            <a:r>
              <a:rPr lang="de-CH" sz="2600" dirty="0" err="1"/>
              <a:t>Built</a:t>
            </a:r>
            <a:r>
              <a:rPr lang="de-CH" sz="2600" dirty="0"/>
              <a:t> Environment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B3B594-2801-4864-9089-E42463258A4B}" type="slidenum">
              <a:rPr lang="de-CH" smtClean="0"/>
              <a:pPr/>
              <a:t>4</a:t>
            </a:fld>
            <a:endParaRPr lang="de-CH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79376" y="1052737"/>
            <a:ext cx="11017224" cy="700895"/>
          </a:xfrm>
          <a:prstGeom prst="rect">
            <a:avLst/>
          </a:prstGeom>
        </p:spPr>
        <p:txBody>
          <a:bodyPr/>
          <a:lstStyle>
            <a:lvl1pPr marL="538163" indent="-273600" algn="l" defTabSz="914400" rtl="0" eaLnBrk="1" latinLnBrk="0" hangingPunct="1">
              <a:spcBef>
                <a:spcPts val="600"/>
              </a:spcBef>
              <a:spcAft>
                <a:spcPts val="800"/>
              </a:spcAft>
              <a:buClr>
                <a:schemeClr val="accent1"/>
              </a:buClr>
              <a:buSzPct val="94000"/>
              <a:buFont typeface="Wingdings" pitchFamily="2" charset="2"/>
              <a:buChar char="n"/>
              <a:tabLst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3275" indent="-2736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94000"/>
              <a:buFont typeface="Wingdings" pitchFamily="2" charset="2"/>
              <a:buChar char="n"/>
              <a:tabLst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6325" indent="-27305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1438" indent="-2736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6075" indent="-274638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 lang="de-CH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41437" indent="0" algn="l" defTabSz="914400" rtl="0" eaLnBrk="1" latinLnBrk="0" hangingPunct="1">
              <a:spcBef>
                <a:spcPct val="20000"/>
              </a:spcBef>
              <a:buClr>
                <a:schemeClr val="bg2"/>
              </a:buClr>
              <a:buFont typeface="Wingdings" pitchFamily="2" charset="2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Different types of architectural designs </a:t>
            </a:r>
            <a:r>
              <a:rPr lang="en-GB" sz="2000" dirty="0"/>
              <a:t>– height, structure, orientation etc.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463824" y="5370891"/>
            <a:ext cx="43441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800" dirty="0">
                <a:hlinkClick r:id="rId3"/>
              </a:rPr>
              <a:t>www.rnz.de/nachrichten/bergstrasse_artikel,-Bergstrasse-16-Haeuser-in-Altenbacher-Neubaugebiet-geplant-_arid,229891.html</a:t>
            </a:r>
            <a:r>
              <a:rPr lang="de-CH" sz="800" dirty="0"/>
              <a:t> 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21" y="1772816"/>
            <a:ext cx="5253537" cy="35014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056" y="1771394"/>
            <a:ext cx="4697496" cy="3523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096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600" dirty="0"/>
              <a:t>4 Substances</a:t>
            </a:r>
            <a:endParaRPr lang="de-CH" sz="2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B3B594-2801-4864-9089-E42463258A4B}" type="slidenum">
              <a:rPr lang="de-CH" smtClean="0"/>
              <a:pPr/>
              <a:t>40</a:t>
            </a:fld>
            <a:endParaRPr lang="de-CH"/>
          </a:p>
        </p:txBody>
      </p:sp>
      <p:grpSp>
        <p:nvGrpSpPr>
          <p:cNvPr id="15" name="Group 14"/>
          <p:cNvGrpSpPr/>
          <p:nvPr/>
        </p:nvGrpSpPr>
        <p:grpSpPr>
          <a:xfrm>
            <a:off x="822743" y="1223515"/>
            <a:ext cx="4367808" cy="2637885"/>
            <a:chOff x="0" y="719107"/>
            <a:chExt cx="4891483" cy="2908449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/>
            <a:srcRect r="77618"/>
            <a:stretch/>
          </p:blipFill>
          <p:spPr>
            <a:xfrm>
              <a:off x="0" y="719107"/>
              <a:ext cx="2042430" cy="2908449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/>
            <a:srcRect l="60166"/>
            <a:stretch/>
          </p:blipFill>
          <p:spPr>
            <a:xfrm>
              <a:off x="1256494" y="719107"/>
              <a:ext cx="3634989" cy="2908449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5846028" y="1223515"/>
            <a:ext cx="6105685" cy="2270330"/>
            <a:chOff x="5563440" y="726623"/>
            <a:chExt cx="6566237" cy="247172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/>
            <a:srcRect t="82815"/>
            <a:stretch/>
          </p:blipFill>
          <p:spPr>
            <a:xfrm>
              <a:off x="5563440" y="2519536"/>
              <a:ext cx="6566237" cy="678807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4"/>
            <a:srcRect b="54609"/>
            <a:stretch/>
          </p:blipFill>
          <p:spPr>
            <a:xfrm>
              <a:off x="5563440" y="726623"/>
              <a:ext cx="6566237" cy="1792912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0836" y="3853884"/>
            <a:ext cx="6105685" cy="1552293"/>
          </a:xfrm>
          <a:prstGeom prst="rect">
            <a:avLst/>
          </a:prstGeom>
        </p:spPr>
      </p:pic>
      <p:cxnSp>
        <p:nvCxnSpPr>
          <p:cNvPr id="22" name="Straight Arrow Connector 21"/>
          <p:cNvCxnSpPr/>
          <p:nvPr/>
        </p:nvCxnSpPr>
        <p:spPr>
          <a:xfrm>
            <a:off x="4943872" y="2545963"/>
            <a:ext cx="1002762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Arc 23"/>
          <p:cNvSpPr/>
          <p:nvPr/>
        </p:nvSpPr>
        <p:spPr>
          <a:xfrm rot="10800000">
            <a:off x="5413980" y="3396436"/>
            <a:ext cx="648072" cy="529456"/>
          </a:xfrm>
          <a:prstGeom prst="arc">
            <a:avLst>
              <a:gd name="adj1" fmla="val 16200000"/>
              <a:gd name="adj2" fmla="val 5119169"/>
            </a:avLst>
          </a:prstGeom>
          <a:ln w="28575"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20791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600" dirty="0"/>
              <a:t>5 Emissions</a:t>
            </a:r>
            <a:endParaRPr lang="de-CH" sz="2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B3B594-2801-4864-9089-E42463258A4B}" type="slidenum">
              <a:rPr lang="de-CH" smtClean="0"/>
              <a:pPr/>
              <a:t>41</a:t>
            </a:fld>
            <a:endParaRPr lang="de-CH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94531" y="1238746"/>
            <a:ext cx="6537573" cy="3888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38163" indent="-273600" algn="l" defTabSz="914400" rtl="0" eaLnBrk="1" latinLnBrk="0" hangingPunct="1">
              <a:spcBef>
                <a:spcPts val="600"/>
              </a:spcBef>
              <a:spcAft>
                <a:spcPts val="800"/>
              </a:spcAft>
              <a:buClr>
                <a:schemeClr val="accent1"/>
              </a:buClr>
              <a:buSzPct val="94000"/>
              <a:buFont typeface="Wingdings" pitchFamily="2" charset="2"/>
              <a:buChar char="n"/>
              <a:tabLst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3275" indent="-2736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94000"/>
              <a:buFont typeface="Wingdings" pitchFamily="2" charset="2"/>
              <a:buChar char="n"/>
              <a:tabLst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4738" indent="-2736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tabLst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1438" indent="-2736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6075" indent="-274638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 lang="de-CH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41437" indent="0" algn="l" defTabSz="914400" rtl="0" eaLnBrk="1" latinLnBrk="0" hangingPunct="1">
              <a:spcBef>
                <a:spcPct val="20000"/>
              </a:spcBef>
              <a:buClr>
                <a:schemeClr val="bg2"/>
              </a:buClr>
              <a:buFont typeface="Wingdings" pitchFamily="2" charset="2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Emission Data (in general)</a:t>
            </a:r>
          </a:p>
          <a:p>
            <a:pPr lvl="1"/>
            <a:r>
              <a:rPr lang="en-US" sz="1400" dirty="0"/>
              <a:t>Leaching results of lab tests (EN16105, EN 16627-2) or field tests</a:t>
            </a:r>
          </a:p>
          <a:p>
            <a:pPr lvl="1"/>
            <a:r>
              <a:rPr lang="en-US" sz="1400" dirty="0"/>
              <a:t>Results based on cumulated runoff [L/m</a:t>
            </a:r>
            <a:r>
              <a:rPr lang="en-US" sz="1400" baseline="30000" dirty="0"/>
              <a:t>2</a:t>
            </a:r>
            <a:r>
              <a:rPr lang="en-US" sz="1400" dirty="0"/>
              <a:t>] and cumulated emission [mg/m</a:t>
            </a:r>
            <a:r>
              <a:rPr lang="en-US" sz="1400" baseline="30000" dirty="0"/>
              <a:t>2</a:t>
            </a:r>
            <a:r>
              <a:rPr lang="en-US" sz="1400" dirty="0"/>
              <a:t>] </a:t>
            </a:r>
          </a:p>
          <a:p>
            <a:pPr lvl="1"/>
            <a:r>
              <a:rPr lang="en-US" sz="1400" dirty="0"/>
              <a:t>Parametrization of leaching data to derive an emission function by non-linear regression (</a:t>
            </a:r>
            <a:r>
              <a:rPr lang="en-US" sz="1400" dirty="0" err="1"/>
              <a:t>nls</a:t>
            </a:r>
            <a:r>
              <a:rPr lang="en-US" sz="1400" dirty="0"/>
              <a:t>). COMLEAM offers 'best fit' or user defines individually</a:t>
            </a:r>
          </a:p>
          <a:p>
            <a:pPr marL="801138" lvl="2" indent="0">
              <a:buNone/>
            </a:pPr>
            <a:endParaRPr lang="en-US" sz="1400" dirty="0"/>
          </a:p>
          <a:p>
            <a:r>
              <a:rPr lang="en-US" sz="1400" dirty="0"/>
              <a:t>Leaching data used for simulation</a:t>
            </a:r>
          </a:p>
          <a:p>
            <a:pPr lvl="1"/>
            <a:r>
              <a:rPr lang="en-US" sz="1400" dirty="0"/>
              <a:t>Immersion Test (EN 16105) of polymeric render product with Diuron and Carbendazim</a:t>
            </a:r>
          </a:p>
          <a:p>
            <a:pPr lvl="1"/>
            <a:r>
              <a:rPr lang="en-US" sz="1400" dirty="0"/>
              <a:t>Test conducted within a Swiss study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183" y="1205356"/>
            <a:ext cx="2849798" cy="17195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35"/>
          <a:stretch/>
        </p:blipFill>
        <p:spPr>
          <a:xfrm>
            <a:off x="7963183" y="3561101"/>
            <a:ext cx="2846400" cy="18053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932204" y="2905780"/>
            <a:ext cx="2808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tx2"/>
              </a:buClr>
              <a:buSzPct val="90000"/>
            </a:pPr>
            <a:r>
              <a:rPr lang="de-CH" sz="1400" dirty="0"/>
              <a:t>Test </a:t>
            </a:r>
            <a:r>
              <a:rPr lang="de-CH" sz="1400" dirty="0" err="1"/>
              <a:t>specimen</a:t>
            </a:r>
            <a:r>
              <a:rPr lang="de-CH" sz="1400" dirty="0"/>
              <a:t> </a:t>
            </a:r>
            <a:r>
              <a:rPr lang="de-CH" sz="1400" dirty="0" err="1"/>
              <a:t>of</a:t>
            </a:r>
            <a:r>
              <a:rPr lang="de-CH" sz="1400" dirty="0"/>
              <a:t> </a:t>
            </a:r>
            <a:r>
              <a:rPr lang="de-CH" sz="1400" dirty="0" err="1"/>
              <a:t>immersion</a:t>
            </a:r>
            <a:r>
              <a:rPr lang="de-CH" sz="1400" dirty="0"/>
              <a:t> </a:t>
            </a:r>
            <a:r>
              <a:rPr lang="de-CH" sz="1400" dirty="0" err="1"/>
              <a:t>test</a:t>
            </a:r>
            <a:r>
              <a:rPr lang="de-CH" sz="1400" dirty="0"/>
              <a:t> (EN 16105 - </a:t>
            </a:r>
            <a:r>
              <a:rPr lang="de-CH" sz="1400" dirty="0" err="1"/>
              <a:t>coatings</a:t>
            </a:r>
            <a:r>
              <a:rPr lang="de-CH" sz="1400" dirty="0"/>
              <a:t>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08168" y="5498512"/>
            <a:ext cx="36724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2"/>
              </a:buClr>
              <a:buSzPct val="90000"/>
            </a:pPr>
            <a:r>
              <a:rPr lang="de-CH" sz="1400" dirty="0" err="1"/>
              <a:t>Gutter</a:t>
            </a:r>
            <a:r>
              <a:rPr lang="de-CH" sz="1400" dirty="0"/>
              <a:t> </a:t>
            </a:r>
            <a:r>
              <a:rPr lang="de-CH" sz="1400" dirty="0" err="1"/>
              <a:t>collecting</a:t>
            </a:r>
            <a:r>
              <a:rPr lang="de-CH" sz="1400" dirty="0"/>
              <a:t> </a:t>
            </a:r>
            <a:r>
              <a:rPr lang="de-CH" sz="1400" dirty="0" err="1"/>
              <a:t>facade</a:t>
            </a:r>
            <a:r>
              <a:rPr lang="de-CH" sz="1400" dirty="0"/>
              <a:t> </a:t>
            </a:r>
            <a:r>
              <a:rPr lang="de-CH" sz="1400" dirty="0" err="1"/>
              <a:t>runoff</a:t>
            </a:r>
            <a:r>
              <a:rPr lang="de-CH" sz="1400" dirty="0"/>
              <a:t> in </a:t>
            </a:r>
            <a:r>
              <a:rPr lang="de-CH" sz="1400" dirty="0" err="1"/>
              <a:t>the</a:t>
            </a:r>
            <a:r>
              <a:rPr lang="de-CH" sz="1400" dirty="0"/>
              <a:t> </a:t>
            </a:r>
            <a:r>
              <a:rPr lang="de-CH" sz="1400" dirty="0" err="1"/>
              <a:t>field</a:t>
            </a:r>
            <a:endParaRPr lang="de-CH" sz="1400" dirty="0"/>
          </a:p>
        </p:txBody>
      </p:sp>
    </p:spTree>
    <p:extLst>
      <p:ext uri="{BB962C8B-B14F-4D97-AF65-F5344CB8AC3E}">
        <p14:creationId xmlns:p14="http://schemas.microsoft.com/office/powerpoint/2010/main" val="2495536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600" dirty="0"/>
              <a:t>5 Emissions</a:t>
            </a:r>
            <a:endParaRPr lang="de-CH" sz="2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B3B594-2801-4864-9089-E42463258A4B}" type="slidenum">
              <a:rPr lang="de-CH" smtClean="0"/>
              <a:pPr/>
              <a:t>42</a:t>
            </a:fld>
            <a:endParaRPr lang="de-CH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4511824" y="2020441"/>
            <a:ext cx="1574672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 descr="C:\Users\MICHAE~1.PAT\AppData\Local\Temp\SNAGHTML6cc6a21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454" y="1224506"/>
            <a:ext cx="5817885" cy="2005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MICHAE~1.PAT\AppData\Local\Temp\SNAGHTML6cd2f33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603" y="1098049"/>
            <a:ext cx="3516205" cy="23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Arc 19"/>
          <p:cNvSpPr/>
          <p:nvPr/>
        </p:nvSpPr>
        <p:spPr>
          <a:xfrm rot="10800000">
            <a:off x="5820418" y="3045353"/>
            <a:ext cx="648072" cy="529456"/>
          </a:xfrm>
          <a:prstGeom prst="arc">
            <a:avLst>
              <a:gd name="adj1" fmla="val 16200000"/>
              <a:gd name="adj2" fmla="val 5119169"/>
            </a:avLst>
          </a:prstGeom>
          <a:ln w="28575"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68973370"/>
              </p:ext>
            </p:extLst>
          </p:nvPr>
        </p:nvGraphicFramePr>
        <p:xfrm>
          <a:off x="6184167" y="3360972"/>
          <a:ext cx="3224201" cy="20122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52384" y="3356397"/>
            <a:ext cx="2347835" cy="118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979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Graphic spid="11" grpId="0">
        <p:bldAsOne/>
      </p:bldGraphic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Arrow Connector 13"/>
          <p:cNvCxnSpPr/>
          <p:nvPr/>
        </p:nvCxnSpPr>
        <p:spPr>
          <a:xfrm>
            <a:off x="1440139" y="3746686"/>
            <a:ext cx="0" cy="35792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600" dirty="0"/>
              <a:t>6 Calculations</a:t>
            </a:r>
            <a:endParaRPr lang="de-CH" sz="2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B3B594-2801-4864-9089-E42463258A4B}" type="slidenum">
              <a:rPr lang="de-CH" smtClean="0"/>
              <a:pPr/>
              <a:t>43</a:t>
            </a:fld>
            <a:endParaRPr lang="de-CH"/>
          </a:p>
        </p:txBody>
      </p:sp>
      <p:grpSp>
        <p:nvGrpSpPr>
          <p:cNvPr id="6" name="Group 5"/>
          <p:cNvGrpSpPr/>
          <p:nvPr/>
        </p:nvGrpSpPr>
        <p:grpSpPr>
          <a:xfrm>
            <a:off x="792067" y="1112979"/>
            <a:ext cx="3744416" cy="1539734"/>
            <a:chOff x="119336" y="776335"/>
            <a:chExt cx="3744416" cy="1539734"/>
          </a:xfrm>
        </p:grpSpPr>
        <p:pic>
          <p:nvPicPr>
            <p:cNvPr id="6146" name="Picture 2" descr="C:\Users\MICHAE~1.PAT\AppData\Local\Temp\SNAGHTML6cd67166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3" r="71002"/>
            <a:stretch/>
          </p:blipFill>
          <p:spPr bwMode="auto">
            <a:xfrm>
              <a:off x="119336" y="776335"/>
              <a:ext cx="1728192" cy="1539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C:\Users\MICHAE~1.PAT\AppData\Local\Temp\SNAGHTML6cd67166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557"/>
            <a:stretch/>
          </p:blipFill>
          <p:spPr bwMode="auto">
            <a:xfrm>
              <a:off x="2351584" y="776335"/>
              <a:ext cx="1512168" cy="1539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Arc 10"/>
          <p:cNvSpPr/>
          <p:nvPr/>
        </p:nvSpPr>
        <p:spPr>
          <a:xfrm rot="5792525" flipH="1">
            <a:off x="4363750" y="2540745"/>
            <a:ext cx="495928" cy="529456"/>
          </a:xfrm>
          <a:prstGeom prst="arc">
            <a:avLst>
              <a:gd name="adj1" fmla="val 16200000"/>
              <a:gd name="adj2" fmla="val 919991"/>
            </a:avLst>
          </a:prstGeom>
          <a:ln w="28575"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t="21080" b="49445"/>
          <a:stretch/>
        </p:blipFill>
        <p:spPr>
          <a:xfrm>
            <a:off x="895331" y="4149080"/>
            <a:ext cx="10674899" cy="12081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331" y="2909619"/>
            <a:ext cx="10643147" cy="85094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044095" y="3335091"/>
            <a:ext cx="792088" cy="41072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8933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600" dirty="0"/>
              <a:t>6 Calculations</a:t>
            </a:r>
            <a:endParaRPr lang="de-CH" sz="2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B3B594-2801-4864-9089-E42463258A4B}" type="slidenum">
              <a:rPr lang="de-CH" smtClean="0"/>
              <a:pPr/>
              <a:t>44</a:t>
            </a:fld>
            <a:endParaRPr lang="de-CH"/>
          </a:p>
        </p:txBody>
      </p:sp>
      <p:grpSp>
        <p:nvGrpSpPr>
          <p:cNvPr id="6" name="Group 5"/>
          <p:cNvGrpSpPr/>
          <p:nvPr/>
        </p:nvGrpSpPr>
        <p:grpSpPr>
          <a:xfrm>
            <a:off x="767408" y="908720"/>
            <a:ext cx="3744416" cy="1539734"/>
            <a:chOff x="119336" y="776335"/>
            <a:chExt cx="3744416" cy="1539734"/>
          </a:xfrm>
        </p:grpSpPr>
        <p:pic>
          <p:nvPicPr>
            <p:cNvPr id="6146" name="Picture 2" descr="C:\Users\MICHAE~1.PAT\AppData\Local\Temp\SNAGHTML6cd67166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3" r="71002"/>
            <a:stretch/>
          </p:blipFill>
          <p:spPr bwMode="auto">
            <a:xfrm>
              <a:off x="119336" y="776335"/>
              <a:ext cx="1728192" cy="1539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C:\Users\MICHAE~1.PAT\AppData\Local\Temp\SNAGHTML6cd67166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557"/>
            <a:stretch/>
          </p:blipFill>
          <p:spPr bwMode="auto">
            <a:xfrm>
              <a:off x="2351584" y="776335"/>
              <a:ext cx="1512168" cy="1539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Arc 10"/>
          <p:cNvSpPr/>
          <p:nvPr/>
        </p:nvSpPr>
        <p:spPr>
          <a:xfrm rot="5792525" flipH="1">
            <a:off x="4339091" y="2336486"/>
            <a:ext cx="495928" cy="529456"/>
          </a:xfrm>
          <a:prstGeom prst="arc">
            <a:avLst>
              <a:gd name="adj1" fmla="val 16200000"/>
              <a:gd name="adj2" fmla="val 919991"/>
            </a:avLst>
          </a:prstGeom>
          <a:ln w="28575"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2794476" y="3600664"/>
            <a:ext cx="0" cy="29400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882722" y="3933056"/>
            <a:ext cx="10656000" cy="1912116"/>
            <a:chOff x="125233" y="3938381"/>
            <a:chExt cx="10656000" cy="191211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/>
            <a:srcRect t="18974" b="72156"/>
            <a:stretch/>
          </p:blipFill>
          <p:spPr>
            <a:xfrm>
              <a:off x="125233" y="3938381"/>
              <a:ext cx="10656000" cy="336618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/>
            <a:srcRect t="57615"/>
            <a:stretch/>
          </p:blipFill>
          <p:spPr>
            <a:xfrm>
              <a:off x="125233" y="4241965"/>
              <a:ext cx="10656000" cy="1608532"/>
            </a:xfrm>
            <a:prstGeom prst="rect">
              <a:avLst/>
            </a:prstGeom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672" y="2705360"/>
            <a:ext cx="10643147" cy="85094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207568" y="3128612"/>
            <a:ext cx="1224136" cy="44548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57554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600" dirty="0"/>
              <a:t>6 Calculations</a:t>
            </a:r>
            <a:endParaRPr lang="de-CH" sz="2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B3B594-2801-4864-9089-E42463258A4B}" type="slidenum">
              <a:rPr lang="de-CH" smtClean="0"/>
              <a:pPr/>
              <a:t>45</a:t>
            </a:fld>
            <a:endParaRPr lang="de-CH"/>
          </a:p>
        </p:txBody>
      </p:sp>
      <p:grpSp>
        <p:nvGrpSpPr>
          <p:cNvPr id="6" name="Group 5"/>
          <p:cNvGrpSpPr/>
          <p:nvPr/>
        </p:nvGrpSpPr>
        <p:grpSpPr>
          <a:xfrm>
            <a:off x="790445" y="957436"/>
            <a:ext cx="3744416" cy="1539734"/>
            <a:chOff x="119336" y="776335"/>
            <a:chExt cx="3744416" cy="1539734"/>
          </a:xfrm>
        </p:grpSpPr>
        <p:pic>
          <p:nvPicPr>
            <p:cNvPr id="6146" name="Picture 2" descr="C:\Users\MICHAE~1.PAT\AppData\Local\Temp\SNAGHTML6cd67166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3" r="71002"/>
            <a:stretch/>
          </p:blipFill>
          <p:spPr bwMode="auto">
            <a:xfrm>
              <a:off x="119336" y="776335"/>
              <a:ext cx="1728192" cy="1539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C:\Users\MICHAE~1.PAT\AppData\Local\Temp\SNAGHTML6cd67166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557"/>
            <a:stretch/>
          </p:blipFill>
          <p:spPr bwMode="auto">
            <a:xfrm>
              <a:off x="2351584" y="776335"/>
              <a:ext cx="1512168" cy="1539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Arc 10"/>
          <p:cNvSpPr/>
          <p:nvPr/>
        </p:nvSpPr>
        <p:spPr>
          <a:xfrm rot="5792525" flipH="1">
            <a:off x="4362128" y="2385202"/>
            <a:ext cx="495928" cy="529456"/>
          </a:xfrm>
          <a:prstGeom prst="arc">
            <a:avLst>
              <a:gd name="adj1" fmla="val 16200000"/>
              <a:gd name="adj2" fmla="val 919991"/>
            </a:avLst>
          </a:prstGeom>
          <a:ln w="28575"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4392845" y="3622813"/>
            <a:ext cx="0" cy="40545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709" y="2754076"/>
            <a:ext cx="10643147" cy="85094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780777" y="3177328"/>
            <a:ext cx="1224136" cy="44548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3709" y="4173230"/>
            <a:ext cx="10674899" cy="163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776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600" dirty="0"/>
              <a:t>6 Calculations</a:t>
            </a:r>
            <a:endParaRPr lang="de-CH" sz="2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B3B594-2801-4864-9089-E42463258A4B}" type="slidenum">
              <a:rPr lang="de-CH" smtClean="0"/>
              <a:pPr/>
              <a:t>46</a:t>
            </a:fld>
            <a:endParaRPr lang="de-CH"/>
          </a:p>
        </p:txBody>
      </p:sp>
      <p:grpSp>
        <p:nvGrpSpPr>
          <p:cNvPr id="6" name="Group 5"/>
          <p:cNvGrpSpPr/>
          <p:nvPr/>
        </p:nvGrpSpPr>
        <p:grpSpPr>
          <a:xfrm>
            <a:off x="822197" y="1051061"/>
            <a:ext cx="3744416" cy="1539734"/>
            <a:chOff x="119336" y="776335"/>
            <a:chExt cx="3744416" cy="1539734"/>
          </a:xfrm>
        </p:grpSpPr>
        <p:pic>
          <p:nvPicPr>
            <p:cNvPr id="6146" name="Picture 2" descr="C:\Users\MICHAE~1.PAT\AppData\Local\Temp\SNAGHTML6cd67166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3" r="71002"/>
            <a:stretch/>
          </p:blipFill>
          <p:spPr bwMode="auto">
            <a:xfrm>
              <a:off x="119336" y="776335"/>
              <a:ext cx="1728192" cy="1539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C:\Users\MICHAE~1.PAT\AppData\Local\Temp\SNAGHTML6cd67166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557"/>
            <a:stretch/>
          </p:blipFill>
          <p:spPr bwMode="auto">
            <a:xfrm>
              <a:off x="2351584" y="776335"/>
              <a:ext cx="1512168" cy="1539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Arc 10"/>
          <p:cNvSpPr/>
          <p:nvPr/>
        </p:nvSpPr>
        <p:spPr>
          <a:xfrm rot="5792525" flipH="1">
            <a:off x="4393880" y="2478827"/>
            <a:ext cx="495928" cy="529456"/>
          </a:xfrm>
          <a:prstGeom prst="arc">
            <a:avLst>
              <a:gd name="adj1" fmla="val 16200000"/>
              <a:gd name="adj2" fmla="val 919991"/>
            </a:avLst>
          </a:prstGeom>
          <a:ln w="28575"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6222797" y="3718658"/>
            <a:ext cx="0" cy="48404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461" y="2847701"/>
            <a:ext cx="10643147" cy="85094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502717" y="3273173"/>
            <a:ext cx="1440160" cy="44548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831" y="4365894"/>
            <a:ext cx="10634777" cy="1511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612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600" dirty="0"/>
              <a:t>6</a:t>
            </a:r>
            <a:r>
              <a:rPr lang="en-US" sz="2600" dirty="0">
                <a:solidFill>
                  <a:srgbClr val="00B050"/>
                </a:solidFill>
              </a:rPr>
              <a:t> </a:t>
            </a:r>
            <a:r>
              <a:rPr lang="en-US" sz="2600" dirty="0"/>
              <a:t>Calculations</a:t>
            </a:r>
            <a:endParaRPr lang="de-CH" sz="2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B3B594-2801-4864-9089-E42463258A4B}" type="slidenum">
              <a:rPr lang="de-CH" smtClean="0"/>
              <a:pPr/>
              <a:t>47</a:t>
            </a:fld>
            <a:endParaRPr lang="de-CH"/>
          </a:p>
        </p:txBody>
      </p:sp>
      <p:grpSp>
        <p:nvGrpSpPr>
          <p:cNvPr id="6" name="Group 5"/>
          <p:cNvGrpSpPr/>
          <p:nvPr/>
        </p:nvGrpSpPr>
        <p:grpSpPr>
          <a:xfrm>
            <a:off x="831568" y="1128441"/>
            <a:ext cx="3744416" cy="1539734"/>
            <a:chOff x="119336" y="776335"/>
            <a:chExt cx="3744416" cy="1539734"/>
          </a:xfrm>
        </p:grpSpPr>
        <p:pic>
          <p:nvPicPr>
            <p:cNvPr id="6146" name="Picture 2" descr="C:\Users\MICHAE~1.PAT\AppData\Local\Temp\SNAGHTML6cd67166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3" r="71002"/>
            <a:stretch/>
          </p:blipFill>
          <p:spPr bwMode="auto">
            <a:xfrm>
              <a:off x="119336" y="776335"/>
              <a:ext cx="1728192" cy="1539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C:\Users\MICHAE~1.PAT\AppData\Local\Temp\SNAGHTML6cd67166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557"/>
            <a:stretch/>
          </p:blipFill>
          <p:spPr bwMode="auto">
            <a:xfrm>
              <a:off x="2351584" y="776335"/>
              <a:ext cx="1512168" cy="1539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Arc 10"/>
          <p:cNvSpPr/>
          <p:nvPr/>
        </p:nvSpPr>
        <p:spPr>
          <a:xfrm rot="5792525" flipH="1">
            <a:off x="4403251" y="2569222"/>
            <a:ext cx="495928" cy="529456"/>
          </a:xfrm>
          <a:prstGeom prst="arc">
            <a:avLst>
              <a:gd name="adj1" fmla="val 16200000"/>
              <a:gd name="adj2" fmla="val 919991"/>
            </a:avLst>
          </a:prstGeom>
          <a:ln w="28575"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8104376" y="3776025"/>
            <a:ext cx="0" cy="43204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832" y="2925081"/>
            <a:ext cx="10643147" cy="85094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7384296" y="3350553"/>
            <a:ext cx="1440160" cy="44548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068" y="4245751"/>
            <a:ext cx="10668548" cy="105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037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600" dirty="0"/>
              <a:t>6 Calculations</a:t>
            </a:r>
            <a:endParaRPr lang="de-CH" sz="2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B3B594-2801-4864-9089-E42463258A4B}" type="slidenum">
              <a:rPr lang="de-CH" smtClean="0"/>
              <a:pPr/>
              <a:t>48</a:t>
            </a:fld>
            <a:endParaRPr lang="de-CH"/>
          </a:p>
        </p:txBody>
      </p:sp>
      <p:grpSp>
        <p:nvGrpSpPr>
          <p:cNvPr id="6" name="Group 5"/>
          <p:cNvGrpSpPr/>
          <p:nvPr/>
        </p:nvGrpSpPr>
        <p:grpSpPr>
          <a:xfrm>
            <a:off x="839416" y="1124744"/>
            <a:ext cx="3744416" cy="1539734"/>
            <a:chOff x="119336" y="776335"/>
            <a:chExt cx="3744416" cy="1539734"/>
          </a:xfrm>
        </p:grpSpPr>
        <p:pic>
          <p:nvPicPr>
            <p:cNvPr id="6146" name="Picture 2" descr="C:\Users\MICHAE~1.PAT\AppData\Local\Temp\SNAGHTML6cd67166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3" r="71002"/>
            <a:stretch/>
          </p:blipFill>
          <p:spPr bwMode="auto">
            <a:xfrm>
              <a:off x="119336" y="776335"/>
              <a:ext cx="1728192" cy="1539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C:\Users\MICHAE~1.PAT\AppData\Local\Temp\SNAGHTML6cd67166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557"/>
            <a:stretch/>
          </p:blipFill>
          <p:spPr bwMode="auto">
            <a:xfrm>
              <a:off x="2351584" y="776335"/>
              <a:ext cx="1512168" cy="1539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Arc 10"/>
          <p:cNvSpPr/>
          <p:nvPr/>
        </p:nvSpPr>
        <p:spPr>
          <a:xfrm rot="5792525" flipH="1">
            <a:off x="4411099" y="2552510"/>
            <a:ext cx="495928" cy="529456"/>
          </a:xfrm>
          <a:prstGeom prst="arc">
            <a:avLst>
              <a:gd name="adj1" fmla="val 16200000"/>
              <a:gd name="adj2" fmla="val 919991"/>
            </a:avLst>
          </a:prstGeom>
          <a:ln w="28575"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9696400" y="3792341"/>
            <a:ext cx="0" cy="29400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680" y="2921384"/>
            <a:ext cx="10643147" cy="85094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9120336" y="3346856"/>
            <a:ext cx="1224136" cy="44548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673"/>
          <a:stretch/>
        </p:blipFill>
        <p:spPr>
          <a:xfrm>
            <a:off x="942680" y="4230898"/>
            <a:ext cx="10643147" cy="62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51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600" dirty="0"/>
              <a:t>6 Calculations</a:t>
            </a:r>
            <a:endParaRPr lang="de-CH" sz="2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B3B594-2801-4864-9089-E42463258A4B}" type="slidenum">
              <a:rPr lang="de-CH" smtClean="0"/>
              <a:pPr/>
              <a:t>49</a:t>
            </a:fld>
            <a:endParaRPr lang="de-CH"/>
          </a:p>
        </p:txBody>
      </p:sp>
      <p:grpSp>
        <p:nvGrpSpPr>
          <p:cNvPr id="6" name="Group 5"/>
          <p:cNvGrpSpPr/>
          <p:nvPr/>
        </p:nvGrpSpPr>
        <p:grpSpPr>
          <a:xfrm>
            <a:off x="749998" y="880105"/>
            <a:ext cx="3744416" cy="1539734"/>
            <a:chOff x="119336" y="776335"/>
            <a:chExt cx="3744416" cy="1539734"/>
          </a:xfrm>
        </p:grpSpPr>
        <p:pic>
          <p:nvPicPr>
            <p:cNvPr id="6146" name="Picture 2" descr="C:\Users\MICHAE~1.PAT\AppData\Local\Temp\SNAGHTML6cd67166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3" r="71002"/>
            <a:stretch/>
          </p:blipFill>
          <p:spPr bwMode="auto">
            <a:xfrm>
              <a:off x="119336" y="776335"/>
              <a:ext cx="1728192" cy="1539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C:\Users\MICHAE~1.PAT\AppData\Local\Temp\SNAGHTML6cd67166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557"/>
            <a:stretch/>
          </p:blipFill>
          <p:spPr bwMode="auto">
            <a:xfrm>
              <a:off x="2351584" y="776335"/>
              <a:ext cx="1512168" cy="1539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Arc 10"/>
          <p:cNvSpPr/>
          <p:nvPr/>
        </p:nvSpPr>
        <p:spPr>
          <a:xfrm rot="5792525" flipH="1">
            <a:off x="4321681" y="2307871"/>
            <a:ext cx="495928" cy="529456"/>
          </a:xfrm>
          <a:prstGeom prst="arc">
            <a:avLst>
              <a:gd name="adj1" fmla="val 16200000"/>
              <a:gd name="adj2" fmla="val 919991"/>
            </a:avLst>
          </a:prstGeom>
          <a:ln w="28575"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0975134" y="3547702"/>
            <a:ext cx="0" cy="29400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604" y="2676745"/>
            <a:ext cx="10643147" cy="85094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0471077" y="3102217"/>
            <a:ext cx="1008113" cy="44548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604" y="3887729"/>
            <a:ext cx="10579644" cy="16002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46142" y="5390346"/>
            <a:ext cx="779427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chemeClr val="tx2"/>
              </a:buClr>
              <a:buSzPct val="90000"/>
            </a:pPr>
            <a:r>
              <a:rPr lang="en-US" sz="1400" b="1" dirty="0"/>
              <a:t>CT</a:t>
            </a:r>
            <a:r>
              <a:rPr lang="en-US" sz="1400" dirty="0"/>
              <a:t>  Topography factor describing the terrain topography </a:t>
            </a:r>
            <a:endParaRPr lang="en-US" sz="1400" dirty="0">
              <a:solidFill>
                <a:srgbClr val="FF0000"/>
              </a:solidFill>
            </a:endParaRPr>
          </a:p>
          <a:p>
            <a:pPr>
              <a:buClr>
                <a:schemeClr val="tx2"/>
              </a:buClr>
              <a:buSzPct val="90000"/>
            </a:pPr>
            <a:r>
              <a:rPr lang="en-US" sz="1400" b="1" dirty="0"/>
              <a:t>O</a:t>
            </a:r>
            <a:r>
              <a:rPr lang="en-US" sz="1400" dirty="0"/>
              <a:t> Obstruction factor describing wind driven rain due to obstacles</a:t>
            </a:r>
            <a:endParaRPr lang="de-CH" sz="1400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614094" y="4823833"/>
            <a:ext cx="504056" cy="66417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endCxn id="5" idx="1"/>
          </p:cNvCxnSpPr>
          <p:nvPr/>
        </p:nvCxnSpPr>
        <p:spPr>
          <a:xfrm>
            <a:off x="1686102" y="5250615"/>
            <a:ext cx="360040" cy="45520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369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600" dirty="0"/>
              <a:t>Introduction – </a:t>
            </a:r>
            <a:r>
              <a:rPr lang="de-CH" sz="2600" dirty="0"/>
              <a:t>Buildings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B3B594-2801-4864-9089-E42463258A4B}" type="slidenum">
              <a:rPr lang="de-CH" smtClean="0"/>
              <a:pPr/>
              <a:t>5</a:t>
            </a:fld>
            <a:endParaRPr lang="de-CH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47539" y="1044066"/>
            <a:ext cx="11017224" cy="2952327"/>
          </a:xfrm>
          <a:prstGeom prst="rect">
            <a:avLst/>
          </a:prstGeom>
        </p:spPr>
        <p:txBody>
          <a:bodyPr/>
          <a:lstStyle>
            <a:lvl1pPr marL="538163" indent="-273600" algn="l" defTabSz="914400" rtl="0" eaLnBrk="1" latinLnBrk="0" hangingPunct="1">
              <a:spcBef>
                <a:spcPts val="600"/>
              </a:spcBef>
              <a:spcAft>
                <a:spcPts val="800"/>
              </a:spcAft>
              <a:buClr>
                <a:schemeClr val="accent1"/>
              </a:buClr>
              <a:buSzPct val="94000"/>
              <a:buFont typeface="Wingdings" pitchFamily="2" charset="2"/>
              <a:buChar char="n"/>
              <a:tabLst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3275" indent="-2736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94000"/>
              <a:buFont typeface="Wingdings" pitchFamily="2" charset="2"/>
              <a:buChar char="n"/>
              <a:tabLst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6325" indent="-27305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1438" indent="-2736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6075" indent="-274638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 lang="de-CH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41437" indent="0" algn="l" defTabSz="914400" rtl="0" eaLnBrk="1" latinLnBrk="0" hangingPunct="1">
              <a:spcBef>
                <a:spcPct val="20000"/>
              </a:spcBef>
              <a:buClr>
                <a:schemeClr val="bg2"/>
              </a:buClr>
              <a:buFont typeface="Wingdings" pitchFamily="2" charset="2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/>
              <a:t>Different construction products – render, paint, metal, coated metals, etc.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23" y="1793923"/>
            <a:ext cx="4965117" cy="37233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1779" y="1793922"/>
            <a:ext cx="5336381" cy="3723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657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600" dirty="0"/>
              <a:t>6 Calculations</a:t>
            </a:r>
            <a:endParaRPr lang="de-CH" sz="2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B3B594-2801-4864-9089-E42463258A4B}" type="slidenum">
              <a:rPr lang="de-CH" smtClean="0"/>
              <a:pPr/>
              <a:t>50</a:t>
            </a:fld>
            <a:endParaRPr lang="de-CH"/>
          </a:p>
        </p:txBody>
      </p:sp>
      <p:grpSp>
        <p:nvGrpSpPr>
          <p:cNvPr id="6" name="Group 5"/>
          <p:cNvGrpSpPr/>
          <p:nvPr/>
        </p:nvGrpSpPr>
        <p:grpSpPr>
          <a:xfrm>
            <a:off x="798855" y="816927"/>
            <a:ext cx="3744416" cy="1539734"/>
            <a:chOff x="119336" y="776335"/>
            <a:chExt cx="3744416" cy="1539734"/>
          </a:xfrm>
        </p:grpSpPr>
        <p:pic>
          <p:nvPicPr>
            <p:cNvPr id="6146" name="Picture 2" descr="C:\Users\MICHAE~1.PAT\AppData\Local\Temp\SNAGHTML6cd67166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3" r="71002"/>
            <a:stretch/>
          </p:blipFill>
          <p:spPr bwMode="auto">
            <a:xfrm>
              <a:off x="119336" y="776335"/>
              <a:ext cx="1728192" cy="1539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C:\Users\MICHAE~1.PAT\AppData\Local\Temp\SNAGHTML6cd67166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557"/>
            <a:stretch/>
          </p:blipFill>
          <p:spPr bwMode="auto">
            <a:xfrm>
              <a:off x="2351584" y="776335"/>
              <a:ext cx="1512168" cy="1539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Arc 10"/>
          <p:cNvSpPr/>
          <p:nvPr/>
        </p:nvSpPr>
        <p:spPr>
          <a:xfrm rot="5792525" flipH="1">
            <a:off x="4370538" y="2244693"/>
            <a:ext cx="495928" cy="529456"/>
          </a:xfrm>
          <a:prstGeom prst="arc">
            <a:avLst>
              <a:gd name="adj1" fmla="val 16200000"/>
              <a:gd name="adj2" fmla="val 919991"/>
            </a:avLst>
          </a:prstGeom>
          <a:ln w="28575"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1023991" y="3484524"/>
            <a:ext cx="0" cy="29400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461" y="2613567"/>
            <a:ext cx="10643147" cy="85094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0519934" y="3039039"/>
            <a:ext cx="1008113" cy="44548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461" y="3845168"/>
            <a:ext cx="10602586" cy="2032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599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226" y="3801425"/>
            <a:ext cx="10643147" cy="22117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600" dirty="0"/>
              <a:t>6 Calculations</a:t>
            </a:r>
            <a:endParaRPr lang="de-CH" sz="2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B3B594-2801-4864-9089-E42463258A4B}" type="slidenum">
              <a:rPr lang="de-CH" smtClean="0"/>
              <a:pPr/>
              <a:t>51</a:t>
            </a:fld>
            <a:endParaRPr lang="de-CH" dirty="0"/>
          </a:p>
        </p:txBody>
      </p:sp>
      <p:grpSp>
        <p:nvGrpSpPr>
          <p:cNvPr id="6" name="Group 5"/>
          <p:cNvGrpSpPr/>
          <p:nvPr/>
        </p:nvGrpSpPr>
        <p:grpSpPr>
          <a:xfrm>
            <a:off x="798855" y="781416"/>
            <a:ext cx="3744416" cy="1539734"/>
            <a:chOff x="119336" y="776335"/>
            <a:chExt cx="3744416" cy="1539734"/>
          </a:xfrm>
        </p:grpSpPr>
        <p:pic>
          <p:nvPicPr>
            <p:cNvPr id="6146" name="Picture 2" descr="C:\Users\MICHAE~1.PAT\AppData\Local\Temp\SNAGHTML6cd67166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3" r="71002"/>
            <a:stretch/>
          </p:blipFill>
          <p:spPr bwMode="auto">
            <a:xfrm>
              <a:off x="119336" y="776335"/>
              <a:ext cx="1728192" cy="1539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C:\Users\MICHAE~1.PAT\AppData\Local\Temp\SNAGHTML6cd67166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557"/>
            <a:stretch/>
          </p:blipFill>
          <p:spPr bwMode="auto">
            <a:xfrm>
              <a:off x="2351584" y="776335"/>
              <a:ext cx="1512168" cy="1539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Arc 10"/>
          <p:cNvSpPr/>
          <p:nvPr/>
        </p:nvSpPr>
        <p:spPr>
          <a:xfrm rot="5792525" flipH="1">
            <a:off x="4370538" y="2209182"/>
            <a:ext cx="495928" cy="529456"/>
          </a:xfrm>
          <a:prstGeom prst="arc">
            <a:avLst>
              <a:gd name="adj1" fmla="val 16200000"/>
              <a:gd name="adj2" fmla="val 919991"/>
            </a:avLst>
          </a:prstGeom>
          <a:ln w="28575"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1023991" y="3449013"/>
            <a:ext cx="0" cy="29400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461" y="2578056"/>
            <a:ext cx="10643147" cy="85094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0519934" y="3003528"/>
            <a:ext cx="1008113" cy="44548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3" name="TextBox 2"/>
          <p:cNvSpPr txBox="1"/>
          <p:nvPr/>
        </p:nvSpPr>
        <p:spPr>
          <a:xfrm>
            <a:off x="3875692" y="5705385"/>
            <a:ext cx="47720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2"/>
              </a:buClr>
              <a:buSzPct val="90000"/>
            </a:pPr>
            <a:r>
              <a:rPr lang="en-US" sz="1400" b="1" dirty="0"/>
              <a:t>Q347</a:t>
            </a:r>
            <a:r>
              <a:rPr lang="en-US" sz="1400" dirty="0"/>
              <a:t>: Flow in average at 347 days of the year</a:t>
            </a:r>
            <a:endParaRPr lang="de-CH" sz="1400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715934" y="5431425"/>
            <a:ext cx="998008" cy="38064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875692" y="5146759"/>
            <a:ext cx="66442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2"/>
              </a:buClr>
              <a:buSzPct val="90000"/>
            </a:pPr>
            <a:r>
              <a:rPr lang="en-US" sz="1400" dirty="0"/>
              <a:t>Flow factor </a:t>
            </a:r>
            <a:r>
              <a:rPr lang="en-US" sz="1400" b="1" dirty="0" err="1"/>
              <a:t>kv</a:t>
            </a:r>
            <a:r>
              <a:rPr lang="en-US" sz="1400" dirty="0"/>
              <a:t>: describing the interval per day the linear compartment is emptied </a:t>
            </a:r>
            <a:endParaRPr lang="de-CH" sz="1400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1612455" y="4288639"/>
            <a:ext cx="2206958" cy="103621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4596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600" dirty="0"/>
              <a:t>7 Results / Report</a:t>
            </a:r>
            <a:endParaRPr lang="de-CH" sz="2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B3B594-2801-4864-9089-E42463258A4B}" type="slidenum">
              <a:rPr lang="de-CH" smtClean="0"/>
              <a:pPr/>
              <a:t>52</a:t>
            </a:fld>
            <a:endParaRPr lang="de-CH"/>
          </a:p>
        </p:txBody>
      </p:sp>
      <p:sp>
        <p:nvSpPr>
          <p:cNvPr id="15" name="TextBox 14"/>
          <p:cNvSpPr txBox="1"/>
          <p:nvPr/>
        </p:nvSpPr>
        <p:spPr>
          <a:xfrm>
            <a:off x="767408" y="1211600"/>
            <a:ext cx="54006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42925" indent="-285750">
              <a:spcAft>
                <a:spcPts val="600"/>
              </a:spcAft>
              <a:buClr>
                <a:schemeClr val="tx2"/>
              </a:buClr>
              <a:buSzPct val="90000"/>
              <a:buFont typeface="Wingdings" pitchFamily="2" charset="2"/>
              <a:buChar char="n"/>
            </a:pPr>
            <a:r>
              <a:rPr lang="en-US" sz="1400" b="1" dirty="0"/>
              <a:t>Reporting document (13 pages):</a:t>
            </a:r>
          </a:p>
          <a:p>
            <a:pPr marL="803275" lvl="1" indent="-273600">
              <a:buClr>
                <a:schemeClr val="bg2"/>
              </a:buClr>
              <a:buSzPct val="94000"/>
              <a:buFont typeface="Wingdings" pitchFamily="2" charset="2"/>
              <a:buChar char="n"/>
            </a:pPr>
            <a:r>
              <a:rPr lang="en-US" sz="1400" dirty="0"/>
              <a:t>Summary of simulation settings and results</a:t>
            </a:r>
          </a:p>
          <a:p>
            <a:pPr marL="803275" lvl="1" indent="-273600">
              <a:lnSpc>
                <a:spcPct val="150000"/>
              </a:lnSpc>
              <a:buClr>
                <a:schemeClr val="bg2"/>
              </a:buClr>
              <a:buSzPct val="94000"/>
              <a:buFont typeface="Wingdings" pitchFamily="2" charset="2"/>
              <a:buChar char="n"/>
            </a:pPr>
            <a:r>
              <a:rPr lang="en-US" sz="1400" dirty="0"/>
              <a:t>Standardized PDF-document</a:t>
            </a:r>
          </a:p>
          <a:p>
            <a:pPr marL="803275" lvl="1" indent="-273600">
              <a:lnSpc>
                <a:spcPct val="150000"/>
              </a:lnSpc>
              <a:buClr>
                <a:schemeClr val="bg2"/>
              </a:buClr>
              <a:buSzPct val="94000"/>
              <a:buFont typeface="Wingdings" pitchFamily="2" charset="2"/>
              <a:buChar char="n"/>
            </a:pPr>
            <a:r>
              <a:rPr lang="en-US" sz="1400" dirty="0"/>
              <a:t>Get the report by "Download Report"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55440" y="4776330"/>
            <a:ext cx="41764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2"/>
              </a:buClr>
              <a:buSzPct val="90000"/>
              <a:buFont typeface="Wingdings" pitchFamily="2" charset="2"/>
              <a:buChar char="n"/>
            </a:pPr>
            <a:r>
              <a:rPr lang="en-US" sz="1400" b="1" dirty="0"/>
              <a:t>Example for </a:t>
            </a:r>
            <a:r>
              <a:rPr lang="en-US" sz="1400" b="1" dirty="0" err="1"/>
              <a:t>Diuron</a:t>
            </a:r>
            <a:endParaRPr lang="en-US" sz="1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67408" y="2636912"/>
            <a:ext cx="4608512" cy="1960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42925" indent="-285750">
              <a:spcAft>
                <a:spcPts val="600"/>
              </a:spcAft>
              <a:buClr>
                <a:schemeClr val="tx2"/>
              </a:buClr>
              <a:buSzPct val="90000"/>
              <a:buFont typeface="Wingdings" pitchFamily="2" charset="2"/>
              <a:buChar char="n"/>
            </a:pPr>
            <a:r>
              <a:rPr lang="en-US" sz="1400" b="1" dirty="0"/>
              <a:t>Output data</a:t>
            </a:r>
          </a:p>
          <a:p>
            <a:pPr marL="803275" lvl="1" indent="-273600">
              <a:lnSpc>
                <a:spcPct val="150000"/>
              </a:lnSpc>
              <a:buClr>
                <a:schemeClr val="bg2"/>
              </a:buClr>
              <a:buSzPct val="94000"/>
              <a:buFont typeface="Wingdings" pitchFamily="2" charset="2"/>
              <a:buChar char="n"/>
            </a:pPr>
            <a:r>
              <a:rPr lang="en-US" sz="1400" dirty="0"/>
              <a:t>Contains all information of the simulation</a:t>
            </a:r>
          </a:p>
          <a:p>
            <a:pPr marL="803275" lvl="1" indent="-273600">
              <a:lnSpc>
                <a:spcPct val="150000"/>
              </a:lnSpc>
              <a:buClr>
                <a:schemeClr val="bg2"/>
              </a:buClr>
              <a:buSzPct val="94000"/>
              <a:buFont typeface="Wingdings" pitchFamily="2" charset="2"/>
              <a:buChar char="n"/>
            </a:pPr>
            <a:r>
              <a:rPr lang="en-US" sz="1400" dirty="0"/>
              <a:t>Useful for data processing</a:t>
            </a:r>
          </a:p>
          <a:p>
            <a:pPr marL="803275" lvl="1" indent="-273600">
              <a:lnSpc>
                <a:spcPct val="150000"/>
              </a:lnSpc>
              <a:buClr>
                <a:schemeClr val="bg2"/>
              </a:buClr>
              <a:buSzPct val="94000"/>
              <a:buFont typeface="Wingdings" pitchFamily="2" charset="2"/>
              <a:buChar char="n"/>
            </a:pPr>
            <a:r>
              <a:rPr lang="en-US" sz="1400" dirty="0"/>
              <a:t>Import file for other compartment models  (e.g. PELMO, PEARL)</a:t>
            </a:r>
          </a:p>
          <a:p>
            <a:pPr marL="803275" lvl="1" indent="-273600">
              <a:lnSpc>
                <a:spcPct val="150000"/>
              </a:lnSpc>
              <a:buClr>
                <a:schemeClr val="bg2"/>
              </a:buClr>
              <a:buSzPct val="94000"/>
              <a:buFont typeface="Wingdings" pitchFamily="2" charset="2"/>
              <a:buChar char="n"/>
            </a:pPr>
            <a:r>
              <a:rPr lang="en-US" sz="1400" dirty="0"/>
              <a:t>Get the data as .csv-files by "Download Data"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0445" y="1211600"/>
            <a:ext cx="5171870" cy="442544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444134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600" dirty="0">
                <a:solidFill>
                  <a:srgbClr val="FFC000"/>
                </a:solidFill>
              </a:rPr>
              <a:t>7 </a:t>
            </a:r>
            <a:r>
              <a:rPr lang="en-US" sz="2600" dirty="0"/>
              <a:t>Results / Report</a:t>
            </a:r>
            <a:endParaRPr lang="de-CH" sz="26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583233" y="1292913"/>
            <a:ext cx="4104456" cy="1166022"/>
          </a:xfrm>
        </p:spPr>
        <p:txBody>
          <a:bodyPr/>
          <a:lstStyle/>
          <a:p>
            <a:r>
              <a:rPr lang="en-US" sz="1400" dirty="0"/>
              <a:t>Wind driven rain amount by heading [L/m</a:t>
            </a:r>
            <a:r>
              <a:rPr lang="en-US" sz="1400" baseline="30000" dirty="0"/>
              <a:t>2</a:t>
            </a:r>
            <a:r>
              <a:rPr lang="en-US" sz="1400" dirty="0"/>
              <a:t>]</a:t>
            </a:r>
          </a:p>
          <a:p>
            <a:pPr lvl="1"/>
            <a:r>
              <a:rPr lang="en-US" sz="1400" dirty="0"/>
              <a:t>Most wind driven rain from West</a:t>
            </a:r>
            <a:endParaRPr lang="de-CH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B3B594-2801-4864-9089-E42463258A4B}" type="slidenum">
              <a:rPr lang="de-CH" smtClean="0"/>
              <a:pPr/>
              <a:t>53</a:t>
            </a:fld>
            <a:endParaRPr lang="de-CH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10109"/>
          <a:stretch/>
        </p:blipFill>
        <p:spPr>
          <a:xfrm>
            <a:off x="5234345" y="1124744"/>
            <a:ext cx="3375845" cy="24569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b="24507"/>
          <a:stretch/>
        </p:blipFill>
        <p:spPr>
          <a:xfrm>
            <a:off x="5469728" y="3385298"/>
            <a:ext cx="4125964" cy="2160230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572483" y="3703138"/>
            <a:ext cx="4328789" cy="11660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38163" indent="-273600" algn="l" defTabSz="914400" rtl="0" eaLnBrk="1" latinLnBrk="0" hangingPunct="1">
              <a:spcBef>
                <a:spcPts val="600"/>
              </a:spcBef>
              <a:spcAft>
                <a:spcPts val="800"/>
              </a:spcAft>
              <a:buClr>
                <a:schemeClr val="accent1"/>
              </a:buClr>
              <a:buSzPct val="94000"/>
              <a:buFont typeface="Wingdings" pitchFamily="2" charset="2"/>
              <a:buChar char="n"/>
              <a:tabLst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3275" indent="-2736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94000"/>
              <a:buFont typeface="Wingdings" pitchFamily="2" charset="2"/>
              <a:buChar char="n"/>
              <a:tabLst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4738" indent="-2736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tabLst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1438" indent="-2736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6075" indent="-274638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 lang="de-CH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41437" indent="0" algn="l" defTabSz="914400" rtl="0" eaLnBrk="1" latinLnBrk="0" hangingPunct="1">
              <a:spcBef>
                <a:spcPct val="20000"/>
              </a:spcBef>
              <a:buClr>
                <a:schemeClr val="bg2"/>
              </a:buClr>
              <a:buFont typeface="Wingdings" pitchFamily="2" charset="2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Cumulative wind driven rain by façade orientation [L/m</a:t>
            </a:r>
            <a:r>
              <a:rPr lang="en-US" sz="1400" baseline="30000" dirty="0"/>
              <a:t>2</a:t>
            </a:r>
            <a:r>
              <a:rPr lang="en-US" sz="1400" dirty="0"/>
              <a:t>]</a:t>
            </a:r>
          </a:p>
          <a:p>
            <a:pPr lvl="1"/>
            <a:r>
              <a:rPr lang="en-US" sz="1400" dirty="0"/>
              <a:t>50% of cumulated wind driven rain at the West façade</a:t>
            </a:r>
            <a:endParaRPr lang="de-CH" sz="1400" dirty="0"/>
          </a:p>
        </p:txBody>
      </p:sp>
    </p:spTree>
    <p:extLst>
      <p:ext uri="{BB962C8B-B14F-4D97-AF65-F5344CB8AC3E}">
        <p14:creationId xmlns:p14="http://schemas.microsoft.com/office/powerpoint/2010/main" val="3431752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600" dirty="0">
                <a:solidFill>
                  <a:srgbClr val="FFC000"/>
                </a:solidFill>
              </a:rPr>
              <a:t>7 </a:t>
            </a:r>
            <a:r>
              <a:rPr lang="en-US" sz="2600" dirty="0"/>
              <a:t>Results / Report</a:t>
            </a:r>
            <a:endParaRPr lang="de-CH" sz="26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7871508" y="1007572"/>
            <a:ext cx="3744416" cy="256544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B3B594-2801-4864-9089-E42463258A4B}" type="slidenum">
              <a:rPr lang="de-CH" smtClean="0"/>
              <a:pPr/>
              <a:t>54</a:t>
            </a:fld>
            <a:endParaRPr lang="de-CH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5800" y="933053"/>
            <a:ext cx="3796818" cy="2561195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423217" y="1488939"/>
            <a:ext cx="3800575" cy="11660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38163" indent="-273600" algn="l" defTabSz="914400" rtl="0" eaLnBrk="1" latinLnBrk="0" hangingPunct="1">
              <a:spcBef>
                <a:spcPts val="600"/>
              </a:spcBef>
              <a:spcAft>
                <a:spcPts val="800"/>
              </a:spcAft>
              <a:buClr>
                <a:schemeClr val="accent1"/>
              </a:buClr>
              <a:buSzPct val="94000"/>
              <a:buFont typeface="Wingdings" pitchFamily="2" charset="2"/>
              <a:buChar char="n"/>
              <a:tabLst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3275" indent="-2736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94000"/>
              <a:buFont typeface="Wingdings" pitchFamily="2" charset="2"/>
              <a:buChar char="n"/>
              <a:tabLst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4738" indent="-2736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tabLst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1438" indent="-2736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6075" indent="-274638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 lang="de-CH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41437" indent="0" algn="l" defTabSz="914400" rtl="0" eaLnBrk="1" latinLnBrk="0" hangingPunct="1">
              <a:spcBef>
                <a:spcPct val="20000"/>
              </a:spcBef>
              <a:buClr>
                <a:schemeClr val="bg2"/>
              </a:buClr>
              <a:buFont typeface="Wingdings" pitchFamily="2" charset="2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Cumulative Runoff [L] from façades </a:t>
            </a:r>
          </a:p>
          <a:p>
            <a:pPr lvl="1"/>
            <a:r>
              <a:rPr lang="en-US" sz="1400" dirty="0"/>
              <a:t>70% of runoff from West façade (ca. 16'000 L) </a:t>
            </a:r>
            <a:endParaRPr lang="de-CH" sz="1400" dirty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495226" y="3632861"/>
            <a:ext cx="3995260" cy="11660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38163" indent="-273600" algn="l" defTabSz="914400" rtl="0" eaLnBrk="1" latinLnBrk="0" hangingPunct="1">
              <a:spcBef>
                <a:spcPts val="600"/>
              </a:spcBef>
              <a:spcAft>
                <a:spcPts val="800"/>
              </a:spcAft>
              <a:buClr>
                <a:schemeClr val="accent1"/>
              </a:buClr>
              <a:buSzPct val="94000"/>
              <a:buFont typeface="Wingdings" pitchFamily="2" charset="2"/>
              <a:buChar char="n"/>
              <a:tabLst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3275" indent="-2736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94000"/>
              <a:buFont typeface="Wingdings" pitchFamily="2" charset="2"/>
              <a:buChar char="n"/>
              <a:tabLst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4738" indent="-2736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tabLst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1438" indent="-2736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6075" indent="-274638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 lang="de-CH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41437" indent="0" algn="l" defTabSz="914400" rtl="0" eaLnBrk="1" latinLnBrk="0" hangingPunct="1">
              <a:spcBef>
                <a:spcPct val="20000"/>
              </a:spcBef>
              <a:buClr>
                <a:schemeClr val="bg2"/>
              </a:buClr>
              <a:buFont typeface="Wingdings" pitchFamily="2" charset="2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Cumulative Emission [mg] from façades: </a:t>
            </a:r>
          </a:p>
          <a:p>
            <a:pPr lvl="1"/>
            <a:r>
              <a:rPr lang="en-US" sz="1400" dirty="0"/>
              <a:t>60% of emissions from West façade (ca. 5 g) </a:t>
            </a:r>
            <a:endParaRPr lang="de-CH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7579" y="3567200"/>
            <a:ext cx="3591961" cy="23224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6422" y="3488432"/>
            <a:ext cx="3672408" cy="2398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54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b="4981"/>
          <a:stretch/>
        </p:blipFill>
        <p:spPr>
          <a:xfrm>
            <a:off x="6879451" y="920709"/>
            <a:ext cx="3873858" cy="26646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600" dirty="0"/>
              <a:t>7</a:t>
            </a:r>
            <a:r>
              <a:rPr lang="en-US" sz="2600" dirty="0">
                <a:solidFill>
                  <a:srgbClr val="FFC000"/>
                </a:solidFill>
              </a:rPr>
              <a:t> </a:t>
            </a:r>
            <a:r>
              <a:rPr lang="en-US" sz="2600" dirty="0"/>
              <a:t>Results / Report</a:t>
            </a:r>
            <a:endParaRPr lang="de-CH" sz="2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B3B594-2801-4864-9089-E42463258A4B}" type="slidenum">
              <a:rPr lang="de-CH" smtClean="0"/>
              <a:pPr/>
              <a:t>55</a:t>
            </a:fld>
            <a:endParaRPr lang="de-CH"/>
          </a:p>
        </p:txBody>
      </p:sp>
      <p:sp>
        <p:nvSpPr>
          <p:cNvPr id="8" name="TextBox 7"/>
          <p:cNvSpPr txBox="1"/>
          <p:nvPr/>
        </p:nvSpPr>
        <p:spPr>
          <a:xfrm>
            <a:off x="721683" y="3884006"/>
            <a:ext cx="46542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2"/>
              </a:buClr>
              <a:buSzPct val="90000"/>
              <a:buFont typeface="Wingdings" pitchFamily="2" charset="2"/>
              <a:buChar char="n"/>
            </a:pPr>
            <a:r>
              <a:rPr lang="en-US" sz="1400" b="1" dirty="0"/>
              <a:t>Concentration [µg/L] and exceedances in the environmental compartment</a:t>
            </a:r>
            <a:r>
              <a:rPr lang="en-US" sz="1400" dirty="0"/>
              <a:t>:</a:t>
            </a:r>
          </a:p>
          <a:p>
            <a:pPr marL="742950" lvl="1" indent="-285750">
              <a:buClr>
                <a:schemeClr val="tx2"/>
              </a:buClr>
              <a:buSzPct val="90000"/>
              <a:buFont typeface="Wingdings" pitchFamily="2" charset="2"/>
              <a:buChar char="n"/>
            </a:pPr>
            <a:r>
              <a:rPr lang="en-US" sz="1400" dirty="0"/>
              <a:t>Acute: 3 exceedances, total duration 37 h</a:t>
            </a:r>
          </a:p>
          <a:p>
            <a:pPr marL="742950" lvl="1" indent="-285750">
              <a:buClr>
                <a:schemeClr val="tx2"/>
              </a:buClr>
              <a:buSzPct val="90000"/>
              <a:buFont typeface="Wingdings" pitchFamily="2" charset="2"/>
              <a:buChar char="n"/>
            </a:pPr>
            <a:r>
              <a:rPr lang="en-US" sz="1400" dirty="0"/>
              <a:t>Chronic: 63 exceedances, total duration 1331 h</a:t>
            </a:r>
            <a:endParaRPr lang="de-CH" sz="14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9451" y="3585319"/>
            <a:ext cx="3388271" cy="2474182"/>
          </a:xfrm>
          <a:prstGeom prst="rect">
            <a:avLst/>
          </a:prstGeom>
        </p:spPr>
      </p:pic>
      <p:sp>
        <p:nvSpPr>
          <p:cNvPr id="11" name="TextBox 8">
            <a:extLst>
              <a:ext uri="{FF2B5EF4-FFF2-40B4-BE49-F238E27FC236}">
                <a16:creationId xmlns:a16="http://schemas.microsoft.com/office/drawing/2014/main" id="{59EDF1DC-5ABE-4368-8414-915B58432B3F}"/>
              </a:ext>
            </a:extLst>
          </p:cNvPr>
          <p:cNvSpPr txBox="1"/>
          <p:nvPr/>
        </p:nvSpPr>
        <p:spPr>
          <a:xfrm>
            <a:off x="479376" y="1559001"/>
            <a:ext cx="4590867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42925" indent="-285750">
              <a:spcAft>
                <a:spcPts val="600"/>
              </a:spcAft>
              <a:buClr>
                <a:schemeClr val="tx2"/>
              </a:buClr>
              <a:buSzPct val="90000"/>
              <a:buFont typeface="Wingdings" pitchFamily="2" charset="2"/>
              <a:buChar char="n"/>
            </a:pPr>
            <a:r>
              <a:rPr lang="en-US" sz="1400" b="1" dirty="0"/>
              <a:t>Concentration [µg/L] in runoff from building:</a:t>
            </a:r>
          </a:p>
          <a:p>
            <a:pPr marL="803275" lvl="1" indent="-273600">
              <a:lnSpc>
                <a:spcPct val="150000"/>
              </a:lnSpc>
              <a:buClr>
                <a:schemeClr val="bg2"/>
              </a:buClr>
              <a:buSzPct val="94000"/>
              <a:buFont typeface="Wingdings" pitchFamily="2" charset="2"/>
              <a:buChar char="n"/>
            </a:pPr>
            <a:r>
              <a:rPr lang="en-US" sz="1400" dirty="0"/>
              <a:t>Runoff from façade is diluted by runoff from </a:t>
            </a:r>
            <a:r>
              <a:rPr lang="en-US" sz="1400" dirty="0" smtClean="0"/>
              <a:t>roof and pavement (400 m</a:t>
            </a:r>
            <a:r>
              <a:rPr lang="en-US" sz="1400" baseline="30000" dirty="0" smtClean="0"/>
              <a:t>2</a:t>
            </a:r>
            <a:r>
              <a:rPr lang="en-US" sz="1400" dirty="0" smtClean="0"/>
              <a:t>)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0634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600" dirty="0"/>
              <a:t>8</a:t>
            </a:r>
            <a:r>
              <a:rPr lang="en-US" sz="2600" dirty="0">
                <a:solidFill>
                  <a:srgbClr val="FFC000"/>
                </a:solidFill>
              </a:rPr>
              <a:t> </a:t>
            </a:r>
            <a:r>
              <a:rPr lang="en-US" sz="2600" dirty="0"/>
              <a:t>Risk Evaluation of Chemical Mixture</a:t>
            </a:r>
            <a:endParaRPr lang="de-CH" sz="2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B3B594-2801-4864-9089-E42463258A4B}" type="slidenum">
              <a:rPr lang="de-CH" smtClean="0"/>
              <a:pPr/>
              <a:t>56</a:t>
            </a:fld>
            <a:endParaRPr lang="de-CH"/>
          </a:p>
        </p:txBody>
      </p:sp>
      <p:sp>
        <p:nvSpPr>
          <p:cNvPr id="5" name="TextBox 4"/>
          <p:cNvSpPr txBox="1"/>
          <p:nvPr/>
        </p:nvSpPr>
        <p:spPr>
          <a:xfrm>
            <a:off x="770727" y="1160268"/>
            <a:ext cx="50372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2"/>
              </a:buClr>
              <a:buSzPct val="90000"/>
              <a:buFont typeface="Wingdings" pitchFamily="2" charset="2"/>
              <a:buChar char="n"/>
            </a:pPr>
            <a:r>
              <a:rPr lang="en-US" sz="1400" b="1" dirty="0"/>
              <a:t>Risk Quotient for single substance </a:t>
            </a:r>
            <a:br>
              <a:rPr lang="en-US" sz="1400" b="1" dirty="0"/>
            </a:br>
            <a:r>
              <a:rPr lang="en-US" sz="1400" b="1" dirty="0"/>
              <a:t>(acute, chronic)  </a:t>
            </a:r>
            <a:endParaRPr lang="de-CH" sz="1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70727" y="1825079"/>
            <a:ext cx="45331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2"/>
              </a:buClr>
              <a:buSzPct val="90000"/>
              <a:buFont typeface="Wingdings" pitchFamily="2" charset="2"/>
              <a:buChar char="n"/>
            </a:pPr>
            <a:r>
              <a:rPr lang="en-US" sz="1400" b="1" dirty="0"/>
              <a:t>Risk Quotient for mixed toxicity        </a:t>
            </a:r>
            <a:endParaRPr lang="de-CH" sz="1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602952" y="1135132"/>
                <a:ext cx="4456989" cy="4483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buClr>
                    <a:schemeClr val="tx2"/>
                  </a:buClr>
                  <a:buSzPct val="90000"/>
                </a:pPr>
                <a:r>
                  <a:rPr lang="de-CH" dirty="0">
                    <a:latin typeface="Cambria Math" panose="02040503050406030204" pitchFamily="18" charset="0"/>
                  </a:rPr>
                  <a:t>RQ</a:t>
                </a:r>
                <a:r>
                  <a:rPr lang="de-CH" baseline="-25000" dirty="0" err="1">
                    <a:latin typeface="Cambria Math" panose="02040503050406030204" pitchFamily="18" charset="0"/>
                  </a:rPr>
                  <a:t>i</a:t>
                </a:r>
                <a:r>
                  <a:rPr lang="de-CH" dirty="0"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de-CH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de-CH" b="0" i="0" smtClean="0">
                            <a:latin typeface="Cambria Math" panose="02040503050406030204" pitchFamily="18" charset="0"/>
                          </a:rPr>
                          <m:t>Predicted</m:t>
                        </m:r>
                        <m:r>
                          <a:rPr lang="de-CH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Environmental</m:t>
                        </m:r>
                        <m:r>
                          <a:rPr lang="en-US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Concentration</m:t>
                        </m:r>
                        <m:r>
                          <a:rPr lang="en-US">
                            <a:latin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de-CH" b="0" i="0" smtClean="0">
                                <a:latin typeface="Cambria Math" panose="02040503050406030204" pitchFamily="18" charset="0"/>
                              </a:rPr>
                              <m:t>P</m:t>
                            </m:r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EC</m:t>
                            </m:r>
                          </m:e>
                        </m:d>
                      </m:num>
                      <m:den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Environmental</m:t>
                        </m:r>
                        <m:r>
                          <a:rPr lang="en-US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Quality</m:t>
                        </m:r>
                        <m:r>
                          <a:rPr lang="en-US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Standard</m:t>
                        </m:r>
                        <m:r>
                          <a:rPr lang="en-US">
                            <a:latin typeface="Cambria Math" panose="02040503050406030204" pitchFamily="18" charset="0"/>
                          </a:rPr>
                          <m:t> (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EQS</m:t>
                        </m:r>
                        <m:r>
                          <a:rPr lang="en-US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endParaRPr lang="de-CH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2952" y="1135132"/>
                <a:ext cx="4456989" cy="448328"/>
              </a:xfrm>
              <a:prstGeom prst="rect">
                <a:avLst/>
              </a:prstGeom>
              <a:blipFill>
                <a:blip r:embed="rId5"/>
                <a:stretch>
                  <a:fillRect l="-3146" t="-2703" b="-17568"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579715" y="1778299"/>
                <a:ext cx="1623073" cy="2780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buClr>
                    <a:schemeClr val="tx2"/>
                  </a:buClr>
                  <a:buSzPct val="90000"/>
                </a:pPr>
                <a:r>
                  <a:rPr lang="de-CH" dirty="0">
                    <a:latin typeface="Cambria Math" panose="02040503050406030204" pitchFamily="18" charset="0"/>
                  </a:rPr>
                  <a:t>RQ</a:t>
                </a:r>
                <a:r>
                  <a:rPr lang="de-CH" baseline="-25000" dirty="0" err="1">
                    <a:latin typeface="Cambria Math" panose="02040503050406030204" pitchFamily="18" charset="0"/>
                  </a:rPr>
                  <a:t>mix</a:t>
                </a:r>
                <a:r>
                  <a:rPr lang="de-CH" dirty="0"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de-CH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nary>
                      <m:naryPr>
                        <m:chr m:val="∑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𝑅𝑄</m:t>
                        </m:r>
                        <m:r>
                          <a:rPr lang="en-US" b="0" i="1" baseline="-25000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nary>
                  </m:oMath>
                </a14:m>
                <a:r>
                  <a:rPr lang="de-CH" dirty="0">
                    <a:latin typeface="Cambria Math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9715" y="1778299"/>
                <a:ext cx="1623073" cy="278025"/>
              </a:xfrm>
              <a:prstGeom prst="rect">
                <a:avLst/>
              </a:prstGeom>
              <a:blipFill>
                <a:blip r:embed="rId6"/>
                <a:stretch>
                  <a:fillRect l="-8614" t="-177778" r="-17228" b="-268889"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12" y="2417880"/>
            <a:ext cx="5130000" cy="338960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788" y="2402683"/>
            <a:ext cx="5130000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470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Einstellungen - Aufgaben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endParaRPr lang="de-CH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B3B594-2801-4864-9089-E42463258A4B}" type="slidenum">
              <a:rPr lang="de-CH" smtClean="0"/>
              <a:pPr/>
              <a:t>57</a:t>
            </a:fld>
            <a:endParaRPr lang="de-CH"/>
          </a:p>
        </p:txBody>
      </p:sp>
      <p:pic>
        <p:nvPicPr>
          <p:cNvPr id="6" name="Picture 2" descr="http://de.academic.ru/pictures/dewiki/82/Rapperswil_Alpen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318"/>
            <a:ext cx="12191437" cy="6885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el 1"/>
          <p:cNvSpPr txBox="1">
            <a:spLocks/>
          </p:cNvSpPr>
          <p:nvPr/>
        </p:nvSpPr>
        <p:spPr bwMode="auto">
          <a:xfrm>
            <a:off x="468313" y="3674640"/>
            <a:ext cx="5764212" cy="2706688"/>
          </a:xfrm>
          <a:prstGeom prst="rect">
            <a:avLst/>
          </a:prstGeom>
          <a:solidFill>
            <a:schemeClr val="accent1">
              <a:alpha val="87057"/>
            </a:schemeClr>
          </a:solidFill>
          <a:ln w="9525">
            <a:noFill/>
            <a:miter lim="800000"/>
            <a:headEnd/>
            <a:tailEnd/>
          </a:ln>
        </p:spPr>
        <p:txBody>
          <a:bodyPr tIns="144000" bIns="0">
            <a:normAutofit/>
          </a:bodyPr>
          <a:lstStyle/>
          <a:p>
            <a:pPr marL="273050" eaLnBrk="1" hangingPunct="1">
              <a:defRPr/>
            </a:pPr>
            <a:endParaRPr lang="en-GB" sz="3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273050" eaLnBrk="1" hangingPunct="1">
              <a:defRPr/>
            </a:pPr>
            <a:r>
              <a:rPr lang="en-GB" sz="3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Thank you for your attention!</a:t>
            </a:r>
          </a:p>
          <a:p>
            <a:pPr marL="273050" eaLnBrk="1" hangingPunct="1">
              <a:defRPr/>
            </a:pPr>
            <a:endParaRPr lang="de-CH" sz="16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273050" eaLnBrk="1" hangingPunct="1">
              <a:defRPr/>
            </a:pPr>
            <a:endParaRPr lang="de-CH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273050" eaLnBrk="1" hangingPunct="1">
              <a:defRPr/>
            </a:pPr>
            <a:endParaRPr lang="de-CH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273050" eaLnBrk="1" hangingPunct="1">
              <a:defRPr/>
            </a:pPr>
            <a:r>
              <a:rPr lang="de-CH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E- Mail: michael.burkhardt@ost.ch</a:t>
            </a:r>
            <a:r>
              <a:rPr lang="de-CH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0814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600" dirty="0"/>
              <a:t>Introduction – </a:t>
            </a:r>
            <a:r>
              <a:rPr lang="de-CH" sz="2600" dirty="0" err="1"/>
              <a:t>Leaching</a:t>
            </a:r>
            <a:endParaRPr lang="de-CH" sz="2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B3B594-2801-4864-9089-E42463258A4B}" type="slidenum">
              <a:rPr lang="de-CH" smtClean="0"/>
              <a:pPr/>
              <a:t>6</a:t>
            </a:fld>
            <a:endParaRPr lang="de-CH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79376" y="1052737"/>
            <a:ext cx="11017224" cy="1584175"/>
          </a:xfrm>
          <a:prstGeom prst="rect">
            <a:avLst/>
          </a:prstGeom>
        </p:spPr>
        <p:txBody>
          <a:bodyPr/>
          <a:lstStyle>
            <a:lvl1pPr marL="538163" indent="-273600" algn="l" defTabSz="914400" rtl="0" eaLnBrk="1" latinLnBrk="0" hangingPunct="1">
              <a:spcBef>
                <a:spcPts val="600"/>
              </a:spcBef>
              <a:spcAft>
                <a:spcPts val="800"/>
              </a:spcAft>
              <a:buClr>
                <a:schemeClr val="accent1"/>
              </a:buClr>
              <a:buSzPct val="94000"/>
              <a:buFont typeface="Wingdings" pitchFamily="2" charset="2"/>
              <a:buChar char="n"/>
              <a:tabLst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3275" indent="-2736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94000"/>
              <a:buFont typeface="Wingdings" pitchFamily="2" charset="2"/>
              <a:buChar char="n"/>
              <a:tabLst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6325" indent="-27305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1438" indent="-2736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6075" indent="-274638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 lang="de-CH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41437" indent="0" algn="l" defTabSz="914400" rtl="0" eaLnBrk="1" latinLnBrk="0" hangingPunct="1">
              <a:spcBef>
                <a:spcPct val="20000"/>
              </a:spcBef>
              <a:buClr>
                <a:schemeClr val="bg2"/>
              </a:buClr>
              <a:buFont typeface="Wingdings" pitchFamily="2" charset="2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en-GB" sz="2000" dirty="0" smtClean="0"/>
              <a:t>Varying release </a:t>
            </a:r>
            <a:r>
              <a:rPr lang="en-GB" sz="2000" dirty="0"/>
              <a:t>into </a:t>
            </a:r>
            <a:r>
              <a:rPr lang="en-GB" sz="2000" dirty="0" smtClean="0"/>
              <a:t>water (= </a:t>
            </a:r>
            <a:r>
              <a:rPr lang="en-GB" sz="2000" dirty="0"/>
              <a:t>loss of materials performance)</a:t>
            </a:r>
          </a:p>
          <a:p>
            <a:pPr lvl="1">
              <a:spcBef>
                <a:spcPts val="600"/>
              </a:spcBef>
              <a:spcAft>
                <a:spcPts val="0"/>
              </a:spcAft>
            </a:pPr>
            <a:r>
              <a:rPr lang="en-GB" sz="2000" dirty="0" smtClean="0"/>
              <a:t>Substance </a:t>
            </a:r>
            <a:r>
              <a:rPr lang="en-GB" sz="2000" dirty="0"/>
              <a:t>and material </a:t>
            </a:r>
            <a:r>
              <a:rPr lang="en-GB" sz="2000" dirty="0" smtClean="0"/>
              <a:t>properties (= specific product)</a:t>
            </a:r>
            <a:endParaRPr lang="en-GB" sz="2000" dirty="0"/>
          </a:p>
          <a:p>
            <a:pPr lvl="1">
              <a:spcAft>
                <a:spcPts val="0"/>
              </a:spcAft>
            </a:pPr>
            <a:r>
              <a:rPr lang="en-GB" sz="2000" dirty="0"/>
              <a:t>Weather conditions (precipitation, condensation, </a:t>
            </a:r>
            <a:r>
              <a:rPr lang="en-GB" sz="2000" dirty="0" smtClean="0"/>
              <a:t>temperature</a:t>
            </a:r>
            <a:r>
              <a:rPr lang="en-GB" sz="2000" dirty="0"/>
              <a:t>, </a:t>
            </a:r>
            <a:r>
              <a:rPr lang="en-GB" sz="2000" dirty="0" smtClean="0"/>
              <a:t>UV-irradiation etc.)</a:t>
            </a:r>
            <a:endParaRPr lang="en-GB" sz="2000" dirty="0"/>
          </a:p>
          <a:p>
            <a:pPr lvl="1">
              <a:spcAft>
                <a:spcPts val="0"/>
              </a:spcAft>
            </a:pPr>
            <a:r>
              <a:rPr lang="en-GB" sz="2000" dirty="0"/>
              <a:t>Wind driven </a:t>
            </a:r>
            <a:r>
              <a:rPr lang="en-GB" sz="2000" dirty="0" smtClean="0"/>
              <a:t>rain </a:t>
            </a:r>
            <a:r>
              <a:rPr lang="en-GB" sz="2000" dirty="0"/>
              <a:t>at </a:t>
            </a:r>
            <a:r>
              <a:rPr lang="en-GB" sz="2000" dirty="0" smtClean="0"/>
              <a:t>vertical components (orientation, wind)</a:t>
            </a:r>
            <a:endParaRPr lang="en-GB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524" y="2656317"/>
            <a:ext cx="3918760" cy="293907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6672064" y="2636912"/>
            <a:ext cx="4896544" cy="3217194"/>
            <a:chOff x="6672064" y="2636912"/>
            <a:chExt cx="4896544" cy="3217194"/>
          </a:xfrm>
        </p:grpSpPr>
        <p:sp>
          <p:nvSpPr>
            <p:cNvPr id="10" name="Rectangle 52"/>
            <p:cNvSpPr>
              <a:spLocks noChangeArrowheads="1"/>
            </p:cNvSpPr>
            <p:nvPr/>
          </p:nvSpPr>
          <p:spPr bwMode="auto">
            <a:xfrm flipH="1">
              <a:off x="7254973" y="3186635"/>
              <a:ext cx="1209443" cy="2408752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de-CH" altLang="de-DE" sz="1400"/>
            </a:p>
          </p:txBody>
        </p:sp>
        <p:sp>
          <p:nvSpPr>
            <p:cNvPr id="12" name="AutoShape 60"/>
            <p:cNvSpPr>
              <a:spLocks noChangeArrowheads="1"/>
            </p:cNvSpPr>
            <p:nvPr/>
          </p:nvSpPr>
          <p:spPr bwMode="auto">
            <a:xfrm rot="16200000" flipH="1">
              <a:off x="7222106" y="4300795"/>
              <a:ext cx="2680339" cy="426284"/>
            </a:xfrm>
            <a:prstGeom prst="rightArrow">
              <a:avLst>
                <a:gd name="adj1" fmla="val 50000"/>
                <a:gd name="adj2" fmla="val 34427"/>
              </a:avLst>
            </a:pr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de-DE" altLang="de-DE" sz="1400"/>
            </a:p>
          </p:txBody>
        </p:sp>
        <p:sp>
          <p:nvSpPr>
            <p:cNvPr id="13" name="Text Box 55"/>
            <p:cNvSpPr txBox="1">
              <a:spLocks noChangeArrowheads="1"/>
            </p:cNvSpPr>
            <p:nvPr/>
          </p:nvSpPr>
          <p:spPr bwMode="auto">
            <a:xfrm flipH="1">
              <a:off x="6672064" y="2636912"/>
              <a:ext cx="237526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de-CH" altLang="de-DE" sz="1400" b="1" dirty="0" smtClean="0"/>
                <a:t>Transport in material</a:t>
              </a:r>
              <a:br>
                <a:rPr lang="de-CH" altLang="de-DE" sz="1400" b="1" dirty="0" smtClean="0"/>
              </a:br>
              <a:r>
                <a:rPr lang="de-CH" altLang="de-DE" sz="1400" b="1" dirty="0" smtClean="0"/>
                <a:t>(</a:t>
              </a:r>
              <a:r>
                <a:rPr lang="de-CH" altLang="de-DE" sz="1400" b="1" dirty="0" err="1" smtClean="0"/>
                <a:t>product</a:t>
              </a:r>
              <a:r>
                <a:rPr lang="de-CH" altLang="de-DE" sz="1400" b="1" dirty="0" smtClean="0"/>
                <a:t> &amp; </a:t>
              </a:r>
              <a:r>
                <a:rPr lang="de-CH" altLang="de-DE" sz="1400" b="1" dirty="0" err="1" smtClean="0"/>
                <a:t>weather</a:t>
              </a:r>
              <a:r>
                <a:rPr lang="de-CH" altLang="de-DE" sz="1400" b="1" dirty="0" smtClean="0"/>
                <a:t>)</a:t>
              </a:r>
              <a:endParaRPr lang="en-US" altLang="de-DE" sz="1400" b="1" dirty="0"/>
            </a:p>
          </p:txBody>
        </p:sp>
        <p:sp>
          <p:nvSpPr>
            <p:cNvPr id="16" name="AutoShape 60"/>
            <p:cNvSpPr>
              <a:spLocks noChangeArrowheads="1"/>
            </p:cNvSpPr>
            <p:nvPr/>
          </p:nvSpPr>
          <p:spPr bwMode="auto">
            <a:xfrm rot="16200000" flipH="1">
              <a:off x="7916928" y="5058805"/>
              <a:ext cx="1303428" cy="204062"/>
            </a:xfrm>
            <a:prstGeom prst="rightArrow">
              <a:avLst>
                <a:gd name="adj1" fmla="val 50000"/>
                <a:gd name="adj2" fmla="val 34437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de-DE" altLang="de-DE" sz="1400"/>
            </a:p>
          </p:txBody>
        </p:sp>
        <p:sp>
          <p:nvSpPr>
            <p:cNvPr id="17" name="Text Box 55"/>
            <p:cNvSpPr txBox="1">
              <a:spLocks noChangeArrowheads="1"/>
            </p:cNvSpPr>
            <p:nvPr/>
          </p:nvSpPr>
          <p:spPr bwMode="auto">
            <a:xfrm flipH="1">
              <a:off x="8798204" y="4417948"/>
              <a:ext cx="228506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de-CH" altLang="de-DE" sz="1400" dirty="0" err="1" smtClean="0"/>
                <a:t>Leaching</a:t>
              </a:r>
              <a:r>
                <a:rPr lang="de-CH" altLang="de-DE" sz="1400" dirty="0"/>
                <a:t> </a:t>
              </a:r>
              <a:r>
                <a:rPr lang="de-CH" altLang="de-DE" sz="1400" dirty="0" smtClean="0"/>
                <a:t>/</a:t>
              </a:r>
              <a:r>
                <a:rPr lang="de-CH" altLang="de-DE" sz="1400" dirty="0" smtClean="0"/>
                <a:t> </a:t>
              </a:r>
              <a:r>
                <a:rPr lang="de-CH" altLang="de-DE" sz="1400" dirty="0" err="1" smtClean="0"/>
                <a:t>wash</a:t>
              </a:r>
              <a:r>
                <a:rPr lang="de-CH" altLang="de-DE" sz="1400" dirty="0" smtClean="0"/>
                <a:t>-off</a:t>
              </a:r>
              <a:endParaRPr lang="en-US" altLang="de-DE" sz="1400" b="1" dirty="0"/>
            </a:p>
            <a:p>
              <a:pPr eaLnBrk="1" hangingPunct="1"/>
              <a:r>
                <a:rPr lang="en-US" altLang="de-DE" sz="1400" dirty="0" smtClean="0"/>
                <a:t>Transformation etc.</a:t>
              </a:r>
              <a:endParaRPr lang="en-US" altLang="de-DE" sz="1400" dirty="0"/>
            </a:p>
          </p:txBody>
        </p:sp>
        <p:sp>
          <p:nvSpPr>
            <p:cNvPr id="19" name="Text Box 55"/>
            <p:cNvSpPr txBox="1">
              <a:spLocks noChangeArrowheads="1"/>
            </p:cNvSpPr>
            <p:nvPr/>
          </p:nvSpPr>
          <p:spPr bwMode="auto">
            <a:xfrm flipH="1">
              <a:off x="7254973" y="4437113"/>
              <a:ext cx="120944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de-CH" altLang="de-DE" sz="1400" dirty="0" err="1" smtClean="0"/>
                <a:t>Substance</a:t>
              </a:r>
              <a:endParaRPr lang="en-US" altLang="de-DE" sz="1400" b="1" dirty="0"/>
            </a:p>
          </p:txBody>
        </p:sp>
        <p:sp>
          <p:nvSpPr>
            <p:cNvPr id="20" name="Text Box 55"/>
            <p:cNvSpPr txBox="1">
              <a:spLocks noChangeArrowheads="1"/>
            </p:cNvSpPr>
            <p:nvPr/>
          </p:nvSpPr>
          <p:spPr bwMode="auto">
            <a:xfrm flipH="1">
              <a:off x="7405930" y="3501008"/>
              <a:ext cx="90752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de-CH" altLang="de-DE" sz="1400" dirty="0" err="1" smtClean="0"/>
                <a:t>Moisture</a:t>
              </a:r>
              <a:endParaRPr lang="en-US" altLang="de-DE" sz="1400" b="1" dirty="0"/>
            </a:p>
          </p:txBody>
        </p:sp>
        <p:sp>
          <p:nvSpPr>
            <p:cNvPr id="27" name="Text Box 55"/>
            <p:cNvSpPr txBox="1">
              <a:spLocks noChangeArrowheads="1"/>
            </p:cNvSpPr>
            <p:nvPr/>
          </p:nvSpPr>
          <p:spPr bwMode="auto">
            <a:xfrm flipH="1">
              <a:off x="8798204" y="3645024"/>
              <a:ext cx="277040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de-CH" altLang="de-DE" sz="1400" dirty="0" err="1" smtClean="0"/>
                <a:t>Rainfall</a:t>
              </a:r>
              <a:r>
                <a:rPr lang="de-CH" altLang="de-DE" sz="1400" dirty="0" smtClean="0"/>
                <a:t> / </a:t>
              </a:r>
              <a:r>
                <a:rPr lang="de-CH" altLang="de-DE" sz="1400" dirty="0" smtClean="0"/>
                <a:t>wind </a:t>
              </a:r>
              <a:r>
                <a:rPr lang="de-CH" altLang="de-DE" sz="1400" dirty="0" err="1" smtClean="0"/>
                <a:t>driven</a:t>
              </a:r>
              <a:r>
                <a:rPr lang="de-CH" altLang="de-DE" sz="1400" dirty="0" smtClean="0"/>
                <a:t> rain</a:t>
              </a:r>
              <a:endParaRPr lang="en-US" altLang="de-DE" sz="1400" b="1" dirty="0"/>
            </a:p>
            <a:p>
              <a:pPr eaLnBrk="1" hangingPunct="1"/>
              <a:r>
                <a:rPr lang="de-CH" altLang="de-DE" sz="1400" dirty="0" err="1" smtClean="0"/>
                <a:t>Condensation</a:t>
              </a:r>
              <a:r>
                <a:rPr lang="de-CH" altLang="de-DE" sz="1400" dirty="0" smtClean="0"/>
                <a:t>, </a:t>
              </a:r>
              <a:r>
                <a:rPr lang="de-CH" altLang="de-DE" sz="1400" dirty="0" err="1" smtClean="0"/>
                <a:t>runoff</a:t>
              </a:r>
              <a:r>
                <a:rPr lang="de-CH" altLang="de-DE" sz="1400" dirty="0" smtClean="0"/>
                <a:t> etc.</a:t>
              </a:r>
              <a:endParaRPr lang="en-US" altLang="de-DE" sz="1400" b="1" dirty="0"/>
            </a:p>
          </p:txBody>
        </p:sp>
        <p:sp>
          <p:nvSpPr>
            <p:cNvPr id="29" name="Left-Right Arrow 28"/>
            <p:cNvSpPr/>
            <p:nvPr/>
          </p:nvSpPr>
          <p:spPr>
            <a:xfrm>
              <a:off x="7576510" y="3773707"/>
              <a:ext cx="566368" cy="330573"/>
            </a:xfrm>
            <a:prstGeom prst="leftRightArrow">
              <a:avLst/>
            </a:prstGeom>
            <a:solidFill>
              <a:srgbClr val="33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30" name="Left-Right Arrow 29"/>
            <p:cNvSpPr/>
            <p:nvPr/>
          </p:nvSpPr>
          <p:spPr>
            <a:xfrm>
              <a:off x="7576510" y="4754611"/>
              <a:ext cx="566368" cy="330573"/>
            </a:xfrm>
            <a:prstGeom prst="left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31" name="Text Box 55"/>
            <p:cNvSpPr txBox="1">
              <a:spLocks noChangeArrowheads="1"/>
            </p:cNvSpPr>
            <p:nvPr/>
          </p:nvSpPr>
          <p:spPr bwMode="auto">
            <a:xfrm flipH="1">
              <a:off x="8761298" y="2636912"/>
              <a:ext cx="251927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de-CH" altLang="de-DE" sz="1400" b="1" dirty="0" err="1" smtClean="0"/>
                <a:t>Leaching</a:t>
              </a:r>
              <a:r>
                <a:rPr lang="de-CH" altLang="de-DE" sz="1400" b="1" dirty="0" smtClean="0"/>
                <a:t> </a:t>
              </a:r>
              <a:r>
                <a:rPr lang="de-CH" altLang="de-DE" sz="1400" b="1" dirty="0" err="1" smtClean="0"/>
                <a:t>into</a:t>
              </a:r>
              <a:r>
                <a:rPr lang="de-CH" altLang="de-DE" sz="1400" b="1" dirty="0" smtClean="0"/>
                <a:t> </a:t>
              </a:r>
              <a:r>
                <a:rPr lang="de-CH" altLang="de-DE" sz="1400" b="1" dirty="0" err="1" smtClean="0"/>
                <a:t>water</a:t>
              </a:r>
              <a:r>
                <a:rPr lang="de-CH" altLang="de-DE" sz="1400" b="1" dirty="0" smtClean="0"/>
                <a:t/>
              </a:r>
              <a:br>
                <a:rPr lang="de-CH" altLang="de-DE" sz="1400" b="1" dirty="0" smtClean="0"/>
              </a:br>
              <a:r>
                <a:rPr lang="de-CH" altLang="de-DE" sz="1400" b="1" dirty="0" smtClean="0"/>
                <a:t>(</a:t>
              </a:r>
              <a:r>
                <a:rPr lang="de-CH" altLang="de-DE" sz="1400" b="1" dirty="0" err="1" smtClean="0"/>
                <a:t>weather</a:t>
              </a:r>
              <a:r>
                <a:rPr lang="de-CH" altLang="de-DE" sz="1400" b="1" dirty="0" smtClean="0"/>
                <a:t> &amp; </a:t>
              </a:r>
              <a:r>
                <a:rPr lang="de-CH" altLang="de-DE" sz="1400" b="1" dirty="0" err="1" smtClean="0"/>
                <a:t>orientation</a:t>
              </a:r>
              <a:r>
                <a:rPr lang="de-CH" altLang="de-DE" sz="1400" b="1" dirty="0" smtClean="0"/>
                <a:t>)</a:t>
              </a:r>
              <a:endParaRPr lang="en-US" altLang="de-DE" sz="1400" b="1" dirty="0"/>
            </a:p>
          </p:txBody>
        </p:sp>
      </p:grpSp>
      <p:sp>
        <p:nvSpPr>
          <p:cNvPr id="33" name="Rectangle 32"/>
          <p:cNvSpPr/>
          <p:nvPr/>
        </p:nvSpPr>
        <p:spPr>
          <a:xfrm>
            <a:off x="2162098" y="3258850"/>
            <a:ext cx="3025187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altLang="de-DE" b="1" dirty="0" smtClean="0"/>
              <a:t>In </a:t>
            </a:r>
            <a:r>
              <a:rPr lang="de-CH" altLang="de-DE" b="1" dirty="0" err="1" smtClean="0"/>
              <a:t>the</a:t>
            </a:r>
            <a:r>
              <a:rPr lang="de-CH" altLang="de-DE" b="1" dirty="0" smtClean="0"/>
              <a:t> material:</a:t>
            </a:r>
          </a:p>
          <a:p>
            <a:r>
              <a:rPr lang="de-CH" altLang="de-DE" dirty="0" err="1" smtClean="0"/>
              <a:t>Moisture</a:t>
            </a:r>
            <a:r>
              <a:rPr lang="de-CH" altLang="de-DE" dirty="0" smtClean="0"/>
              <a:t> </a:t>
            </a:r>
            <a:r>
              <a:rPr lang="de-CH" altLang="de-DE" dirty="0" smtClean="0"/>
              <a:t>= </a:t>
            </a:r>
            <a:r>
              <a:rPr lang="de-CH" altLang="de-DE" dirty="0" smtClean="0"/>
              <a:t>Transport</a:t>
            </a:r>
            <a:br>
              <a:rPr lang="de-CH" altLang="de-DE" dirty="0" smtClean="0"/>
            </a:br>
            <a:endParaRPr lang="de-CH" altLang="de-DE" b="1" dirty="0" smtClean="0"/>
          </a:p>
          <a:p>
            <a:r>
              <a:rPr lang="de-CH" altLang="de-DE" b="1" dirty="0" smtClean="0"/>
              <a:t>At </a:t>
            </a:r>
            <a:r>
              <a:rPr lang="de-CH" altLang="de-DE" b="1" dirty="0" err="1" smtClean="0"/>
              <a:t>the</a:t>
            </a:r>
            <a:r>
              <a:rPr lang="de-CH" altLang="de-DE" b="1" dirty="0" smtClean="0"/>
              <a:t> material </a:t>
            </a:r>
            <a:r>
              <a:rPr lang="de-CH" altLang="de-DE" b="1" dirty="0" err="1" smtClean="0"/>
              <a:t>surface</a:t>
            </a:r>
            <a:r>
              <a:rPr lang="de-CH" altLang="de-DE" b="1" dirty="0" smtClean="0"/>
              <a:t>:</a:t>
            </a:r>
            <a:endParaRPr lang="de-CH" altLang="de-DE" b="1" dirty="0" smtClean="0"/>
          </a:p>
          <a:p>
            <a:r>
              <a:rPr lang="de-CH" altLang="de-DE" dirty="0" err="1" smtClean="0"/>
              <a:t>Rainfall</a:t>
            </a:r>
            <a:r>
              <a:rPr lang="de-CH" altLang="de-DE" dirty="0" smtClean="0"/>
              <a:t> </a:t>
            </a:r>
            <a:r>
              <a:rPr lang="de-CH" altLang="de-DE" dirty="0" smtClean="0"/>
              <a:t>= </a:t>
            </a:r>
            <a:r>
              <a:rPr lang="de-CH" altLang="de-DE" dirty="0" err="1" smtClean="0"/>
              <a:t>Leaching</a:t>
            </a:r>
            <a:r>
              <a:rPr lang="de-CH" altLang="de-DE" dirty="0" smtClean="0"/>
              <a:t/>
            </a:r>
            <a:br>
              <a:rPr lang="de-CH" altLang="de-DE" dirty="0" smtClean="0"/>
            </a:br>
            <a:r>
              <a:rPr lang="de-CH" altLang="de-DE" dirty="0" smtClean="0"/>
              <a:t>(</a:t>
            </a:r>
            <a:r>
              <a:rPr lang="de-CH" altLang="de-DE" dirty="0" err="1" smtClean="0"/>
              <a:t>No</a:t>
            </a:r>
            <a:r>
              <a:rPr lang="de-CH" altLang="de-DE" dirty="0" smtClean="0"/>
              <a:t> </a:t>
            </a:r>
            <a:r>
              <a:rPr lang="de-CH" altLang="de-DE" dirty="0" err="1" smtClean="0"/>
              <a:t>Rainfall</a:t>
            </a:r>
            <a:r>
              <a:rPr lang="de-CH" altLang="de-DE" dirty="0" smtClean="0"/>
              <a:t> = </a:t>
            </a:r>
            <a:r>
              <a:rPr lang="de-CH" altLang="de-DE" dirty="0" err="1" smtClean="0"/>
              <a:t>No</a:t>
            </a:r>
            <a:r>
              <a:rPr lang="de-CH" altLang="de-DE" dirty="0" smtClean="0"/>
              <a:t> </a:t>
            </a:r>
            <a:r>
              <a:rPr lang="de-CH" altLang="de-DE" dirty="0" err="1" smtClean="0"/>
              <a:t>Leaching</a:t>
            </a:r>
            <a:r>
              <a:rPr lang="de-CH" altLang="de-DE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3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600" dirty="0"/>
              <a:t>Introduction – </a:t>
            </a:r>
            <a:r>
              <a:rPr lang="de-CH" sz="2600" dirty="0"/>
              <a:t>Environmental </a:t>
            </a:r>
            <a:r>
              <a:rPr lang="de-CH" sz="2600" dirty="0" err="1"/>
              <a:t>Exposure</a:t>
            </a:r>
            <a:endParaRPr lang="de-CH" sz="2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B3B594-2801-4864-9089-E42463258A4B}" type="slidenum">
              <a:rPr lang="de-CH" smtClean="0"/>
              <a:pPr/>
              <a:t>7</a:t>
            </a:fld>
            <a:endParaRPr lang="de-CH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79376" y="1008171"/>
            <a:ext cx="11017224" cy="1628741"/>
          </a:xfrm>
          <a:prstGeom prst="rect">
            <a:avLst/>
          </a:prstGeom>
        </p:spPr>
        <p:txBody>
          <a:bodyPr/>
          <a:lstStyle>
            <a:lvl1pPr marL="538163" indent="-273600" algn="l" defTabSz="914400" rtl="0" eaLnBrk="1" latinLnBrk="0" hangingPunct="1">
              <a:spcBef>
                <a:spcPts val="600"/>
              </a:spcBef>
              <a:spcAft>
                <a:spcPts val="800"/>
              </a:spcAft>
              <a:buClr>
                <a:schemeClr val="accent1"/>
              </a:buClr>
              <a:buSzPct val="94000"/>
              <a:buFont typeface="Wingdings" pitchFamily="2" charset="2"/>
              <a:buChar char="n"/>
              <a:tabLst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3275" indent="-2736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94000"/>
              <a:buFont typeface="Wingdings" pitchFamily="2" charset="2"/>
              <a:buChar char="n"/>
              <a:tabLst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6325" indent="-27305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1438" indent="-2736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6075" indent="-274638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 lang="de-CH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41437" indent="0" algn="l" defTabSz="914400" rtl="0" eaLnBrk="1" latinLnBrk="0" hangingPunct="1">
              <a:spcBef>
                <a:spcPct val="20000"/>
              </a:spcBef>
              <a:buClr>
                <a:schemeClr val="bg2"/>
              </a:buClr>
              <a:buFont typeface="Wingdings" pitchFamily="2" charset="2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Diffuse emissions </a:t>
            </a:r>
            <a:r>
              <a:rPr lang="en-US" sz="2000" dirty="0" smtClean="0"/>
              <a:t>house/city </a:t>
            </a:r>
            <a:r>
              <a:rPr lang="en-US" sz="2000" dirty="0"/>
              <a:t>to soil and aquatic </a:t>
            </a:r>
            <a:r>
              <a:rPr lang="en-US" sz="2000" dirty="0" smtClean="0"/>
              <a:t>systems </a:t>
            </a:r>
          </a:p>
          <a:p>
            <a:pPr lvl="1"/>
            <a:r>
              <a:rPr lang="en-US" sz="2000" dirty="0" err="1" smtClean="0"/>
              <a:t>Stormwater</a:t>
            </a:r>
            <a:r>
              <a:rPr lang="en-US" sz="2000" dirty="0" smtClean="0"/>
              <a:t> </a:t>
            </a:r>
            <a:r>
              <a:rPr lang="en-US" sz="2000" dirty="0"/>
              <a:t>infiltration to soil </a:t>
            </a:r>
            <a:r>
              <a:rPr lang="en-US" sz="2000" dirty="0" smtClean="0"/>
              <a:t>and groundwater</a:t>
            </a:r>
            <a:endParaRPr lang="en-US" sz="2000" dirty="0"/>
          </a:p>
          <a:p>
            <a:pPr lvl="1">
              <a:spcAft>
                <a:spcPts val="0"/>
              </a:spcAft>
            </a:pPr>
            <a:r>
              <a:rPr lang="en-US" sz="2000" dirty="0" smtClean="0"/>
              <a:t>Separated discharge </a:t>
            </a:r>
            <a:r>
              <a:rPr lang="en-US" sz="2000" dirty="0"/>
              <a:t>to surface water</a:t>
            </a:r>
          </a:p>
        </p:txBody>
      </p:sp>
      <p:pic>
        <p:nvPicPr>
          <p:cNvPr id="32" name="Picture 15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14" y="2676416"/>
            <a:ext cx="7350829" cy="2681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5" name="Group 44"/>
          <p:cNvGrpSpPr/>
          <p:nvPr/>
        </p:nvGrpSpPr>
        <p:grpSpPr>
          <a:xfrm>
            <a:off x="8616280" y="1268760"/>
            <a:ext cx="2685914" cy="4049712"/>
            <a:chOff x="4491287" y="615351"/>
            <a:chExt cx="2446487" cy="3688712"/>
          </a:xfrm>
        </p:grpSpPr>
        <p:pic>
          <p:nvPicPr>
            <p:cNvPr id="50" name="Picture 4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91287" y="615351"/>
              <a:ext cx="2446486" cy="1761260"/>
            </a:xfrm>
            <a:prstGeom prst="rect">
              <a:avLst/>
            </a:prstGeom>
          </p:spPr>
        </p:pic>
        <p:sp>
          <p:nvSpPr>
            <p:cNvPr id="52" name="Rectangle 51"/>
            <p:cNvSpPr/>
            <p:nvPr/>
          </p:nvSpPr>
          <p:spPr>
            <a:xfrm>
              <a:off x="5312265" y="669669"/>
              <a:ext cx="881594" cy="27781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de-DE" altLang="de-DE" sz="1600" dirty="0">
                  <a:latin typeface="+mj-lt"/>
                  <a:ea typeface="Calibri" panose="020F0502020204030204" pitchFamily="34" charset="0"/>
                  <a:cs typeface="Calibri" panose="020F0502020204030204" pitchFamily="34" charset="0"/>
                </a:rPr>
                <a:t>Infiltration</a:t>
              </a:r>
              <a:endParaRPr lang="de-CH" sz="1600" dirty="0">
                <a:latin typeface="+mj-lt"/>
                <a:cs typeface="Calibri" panose="020F0502020204030204" pitchFamily="34" charset="0"/>
              </a:endParaRPr>
            </a:p>
          </p:txBody>
        </p:sp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1288" y="2469199"/>
              <a:ext cx="2446486" cy="1834864"/>
            </a:xfrm>
            <a:prstGeom prst="rect">
              <a:avLst/>
            </a:prstGeom>
          </p:spPr>
        </p:pic>
        <p:sp>
          <p:nvSpPr>
            <p:cNvPr id="70" name="Rectangle 69"/>
            <p:cNvSpPr/>
            <p:nvPr/>
          </p:nvSpPr>
          <p:spPr>
            <a:xfrm>
              <a:off x="5057595" y="2528342"/>
              <a:ext cx="1394607" cy="27781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de-DE" sz="1600" dirty="0" err="1">
                  <a:latin typeface="+mj-lt"/>
                  <a:cs typeface="Calibri" panose="020F0502020204030204" pitchFamily="34" charset="0"/>
                </a:rPr>
                <a:t>Direct</a:t>
              </a:r>
              <a:r>
                <a:rPr lang="de-DE" sz="1600" dirty="0">
                  <a:latin typeface="+mj-lt"/>
                  <a:cs typeface="Calibri" panose="020F0502020204030204" pitchFamily="34" charset="0"/>
                </a:rPr>
                <a:t> </a:t>
              </a:r>
              <a:r>
                <a:rPr lang="de-DE" sz="1600" dirty="0" err="1">
                  <a:latin typeface="+mj-lt"/>
                  <a:cs typeface="Calibri" panose="020F0502020204030204" pitchFamily="34" charset="0"/>
                </a:rPr>
                <a:t>Discharge</a:t>
              </a:r>
              <a:endParaRPr lang="de-CH" sz="1600" dirty="0">
                <a:latin typeface="+mj-lt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4426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744538"/>
            <a:r>
              <a:rPr lang="en-US" sz="2600" dirty="0"/>
              <a:t>Outline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B3B594-2801-4864-9089-E42463258A4B}" type="slidenum">
              <a:rPr lang="de-CH" smtClean="0"/>
              <a:pPr/>
              <a:t>8</a:t>
            </a:fld>
            <a:endParaRPr lang="de-CH"/>
          </a:p>
        </p:txBody>
      </p:sp>
      <p:cxnSp>
        <p:nvCxnSpPr>
          <p:cNvPr id="8" name="Gerade Verbindung 12"/>
          <p:cNvCxnSpPr/>
          <p:nvPr/>
        </p:nvCxnSpPr>
        <p:spPr>
          <a:xfrm>
            <a:off x="0" y="6073864"/>
            <a:ext cx="1219131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Inhaltsplatzhalter 2"/>
          <p:cNvSpPr>
            <a:spLocks noGrp="1"/>
          </p:cNvSpPr>
          <p:nvPr>
            <p:ph sz="quarter" idx="13"/>
          </p:nvPr>
        </p:nvSpPr>
        <p:spPr>
          <a:xfrm>
            <a:off x="479376" y="1166813"/>
            <a:ext cx="10943167" cy="3918371"/>
          </a:xfrm>
        </p:spPr>
        <p:txBody>
          <a:bodyPr/>
          <a:lstStyle/>
          <a:p>
            <a:pPr>
              <a:tabLst>
                <a:tab pos="8251825" algn="l"/>
              </a:tabLst>
            </a:pPr>
            <a:r>
              <a:rPr lang="en-US" sz="2000" b="0" dirty="0"/>
              <a:t>Introduction</a:t>
            </a:r>
          </a:p>
          <a:p>
            <a:pPr>
              <a:tabLst>
                <a:tab pos="8251825" algn="l"/>
              </a:tabLst>
            </a:pPr>
            <a:r>
              <a:rPr lang="en-US" sz="2000" dirty="0"/>
              <a:t>Façade Coatings</a:t>
            </a:r>
          </a:p>
          <a:p>
            <a:pPr>
              <a:tabLst>
                <a:tab pos="8251825" algn="l"/>
              </a:tabLst>
            </a:pPr>
            <a:r>
              <a:rPr lang="en-US" sz="2000" b="0" dirty="0"/>
              <a:t>Risk Scenario</a:t>
            </a:r>
          </a:p>
          <a:p>
            <a:pPr>
              <a:tabLst>
                <a:tab pos="8251825" algn="l"/>
              </a:tabLst>
            </a:pPr>
            <a:r>
              <a:rPr lang="en-US" sz="2000" b="0" dirty="0"/>
              <a:t>Summary</a:t>
            </a:r>
          </a:p>
          <a:p>
            <a:pPr marL="264563" indent="0">
              <a:buNone/>
              <a:tabLst>
                <a:tab pos="8251825" algn="l"/>
              </a:tabLst>
            </a:pPr>
            <a:endParaRPr lang="en-US" sz="2000" b="0" dirty="0"/>
          </a:p>
          <a:p>
            <a:pPr>
              <a:tabLst>
                <a:tab pos="8251825" algn="l"/>
              </a:tabLst>
            </a:pPr>
            <a:r>
              <a:rPr lang="en-US" sz="2000" b="0" dirty="0"/>
              <a:t>COMLEAM-Software</a:t>
            </a:r>
          </a:p>
          <a:p>
            <a:pPr>
              <a:tabLst>
                <a:tab pos="8251825" algn="l"/>
              </a:tabLst>
            </a:pPr>
            <a:r>
              <a:rPr lang="en-US" sz="2000" b="0" dirty="0"/>
              <a:t>Exercises</a:t>
            </a:r>
          </a:p>
        </p:txBody>
      </p:sp>
    </p:spTree>
    <p:extLst>
      <p:ext uri="{BB962C8B-B14F-4D97-AF65-F5344CB8AC3E}">
        <p14:creationId xmlns:p14="http://schemas.microsoft.com/office/powerpoint/2010/main" val="328322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600" dirty="0" smtClean="0"/>
              <a:t>Façade Coatings – Preservatives used in Polymeric Coatings</a:t>
            </a:r>
            <a:endParaRPr lang="en-GB" sz="2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B3B594-2801-4864-9089-E42463258A4B}" type="slidenum">
              <a:rPr lang="de-CH" smtClean="0"/>
              <a:pPr/>
              <a:t>9</a:t>
            </a:fld>
            <a:endParaRPr lang="de-CH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79376" y="1052737"/>
            <a:ext cx="9361040" cy="2170779"/>
          </a:xfrm>
          <a:prstGeom prst="rect">
            <a:avLst/>
          </a:prstGeom>
        </p:spPr>
        <p:txBody>
          <a:bodyPr/>
          <a:lstStyle>
            <a:lvl1pPr marL="538163" indent="-273600" algn="l" defTabSz="914400" rtl="0" eaLnBrk="1" latinLnBrk="0" hangingPunct="1">
              <a:spcBef>
                <a:spcPts val="600"/>
              </a:spcBef>
              <a:spcAft>
                <a:spcPts val="800"/>
              </a:spcAft>
              <a:buClr>
                <a:schemeClr val="accent1"/>
              </a:buClr>
              <a:buSzPct val="94000"/>
              <a:buFont typeface="Wingdings" pitchFamily="2" charset="2"/>
              <a:buChar char="n"/>
              <a:tabLst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3275" indent="-2736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94000"/>
              <a:buFont typeface="Wingdings" pitchFamily="2" charset="2"/>
              <a:buChar char="n"/>
              <a:tabLst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6325" indent="-27305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1438" indent="-2736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6075" indent="-274638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 lang="de-CH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41437" indent="0" algn="l" defTabSz="914400" rtl="0" eaLnBrk="1" latinLnBrk="0" hangingPunct="1">
              <a:spcBef>
                <a:spcPct val="20000"/>
              </a:spcBef>
              <a:buClr>
                <a:schemeClr val="bg2"/>
              </a:buClr>
              <a:buFont typeface="Wingdings" pitchFamily="2" charset="2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sz="2000" dirty="0"/>
              <a:t>Biocides used in paints/renders (PT7):</a:t>
            </a:r>
            <a:r>
              <a:rPr lang="en-GB" sz="2000" baseline="30000" dirty="0"/>
              <a:t> </a:t>
            </a:r>
            <a:r>
              <a:rPr lang="en-GB" sz="2000" dirty="0"/>
              <a:t>250-400 t/a (Germany)</a:t>
            </a:r>
          </a:p>
          <a:p>
            <a:pPr lvl="1">
              <a:spcAft>
                <a:spcPts val="0"/>
              </a:spcAft>
            </a:pPr>
            <a:r>
              <a:rPr lang="en-US" sz="2000" dirty="0"/>
              <a:t>2 - 4 biocides in combination, each with 500-6000 mg/m</a:t>
            </a:r>
            <a:r>
              <a:rPr lang="en-US" sz="2000" baseline="30000" dirty="0"/>
              <a:t>2</a:t>
            </a:r>
          </a:p>
          <a:p>
            <a:pPr lvl="1">
              <a:spcAft>
                <a:spcPts val="0"/>
              </a:spcAft>
            </a:pPr>
            <a:r>
              <a:rPr lang="en-US" sz="2000" dirty="0"/>
              <a:t>Encapsulated biocides &gt;75 % market share (Germany)</a:t>
            </a:r>
          </a:p>
        </p:txBody>
      </p:sp>
      <p:sp>
        <p:nvSpPr>
          <p:cNvPr id="5" name="Rectangle 4"/>
          <p:cNvSpPr/>
          <p:nvPr/>
        </p:nvSpPr>
        <p:spPr>
          <a:xfrm>
            <a:off x="767408" y="5733256"/>
            <a:ext cx="97930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altLang="de-DE" sz="800" dirty="0"/>
              <a:t>1 Burkhardt, et al. (2016): </a:t>
            </a:r>
            <a:r>
              <a:rPr lang="de-CH" altLang="de-DE" sz="800" dirty="0" err="1"/>
              <a:t>Biozidprodukte</a:t>
            </a:r>
            <a:r>
              <a:rPr lang="de-CH" altLang="de-DE" sz="800" dirty="0"/>
              <a:t> – Eintrag in Gewässer. Aqua und Gas, 4: 46-54. ; 2 Gartiser et al. (2015): </a:t>
            </a:r>
            <a:r>
              <a:rPr lang="en-US" altLang="de-DE" sz="800" dirty="0"/>
              <a:t>Reduction of environmental risks from the use of biocides</a:t>
            </a:r>
            <a:r>
              <a:rPr lang="de-CH" altLang="de-DE" sz="800" dirty="0"/>
              <a:t>. Report, UBA, Dessau-Rosslau.</a:t>
            </a:r>
          </a:p>
          <a:p>
            <a:r>
              <a:rPr lang="de-CH" sz="800" dirty="0"/>
              <a:t>3 </a:t>
            </a:r>
            <a:r>
              <a:rPr lang="de-CH" sz="800" dirty="0" err="1"/>
              <a:t>Vermeirssen</a:t>
            </a:r>
            <a:r>
              <a:rPr lang="de-CH" sz="800" dirty="0"/>
              <a:t> et al. (2017): </a:t>
            </a:r>
            <a:r>
              <a:rPr lang="en-US" sz="800" dirty="0"/>
              <a:t>Corrosion protection products as a source of </a:t>
            </a:r>
            <a:r>
              <a:rPr lang="en-US" sz="800" dirty="0" err="1"/>
              <a:t>bisphenol</a:t>
            </a:r>
            <a:r>
              <a:rPr lang="en-US" sz="800" dirty="0"/>
              <a:t> A and toxicity to the aquatic environment. Wat. Res., 123:586-593</a:t>
            </a:r>
            <a:endParaRPr lang="de-CH" sz="800" dirty="0"/>
          </a:p>
        </p:txBody>
      </p:sp>
      <p:graphicFrame>
        <p:nvGraphicFramePr>
          <p:cNvPr id="15" name="Group 27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7786453"/>
              </p:ext>
            </p:extLst>
          </p:nvPr>
        </p:nvGraphicFramePr>
        <p:xfrm>
          <a:off x="832407" y="2438519"/>
          <a:ext cx="6912045" cy="2833430"/>
        </p:xfrm>
        <a:graphic>
          <a:graphicData uri="http://schemas.openxmlformats.org/drawingml/2006/table">
            <a:tbl>
              <a:tblPr/>
              <a:tblGrid>
                <a:gridCol w="14611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02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39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36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900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3297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947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22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Substance Class</a:t>
                      </a:r>
                    </a:p>
                  </a:txBody>
                  <a:tcPr marL="0" marR="35995" marT="17995" marB="17995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22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Biocide</a:t>
                      </a:r>
                    </a:p>
                  </a:txBody>
                  <a:tcPr marL="53992" marR="0" marT="17995" marB="17995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PNEC*</a:t>
                      </a:r>
                      <a:r>
                        <a:rPr kumimoji="0" lang="en-GB" sz="1600" b="0" i="0" u="none" strike="noStrike" cap="none" normalizeH="0" baseline="3000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  <a:r>
                        <a:rPr kumimoji="0" lang="en-GB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/>
                      </a:r>
                      <a:br>
                        <a:rPr kumimoji="0" lang="en-GB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</a:br>
                      <a:r>
                        <a:rPr kumimoji="0" lang="en-GB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(</a:t>
                      </a:r>
                      <a:r>
                        <a:rPr kumimoji="0" lang="en-GB" sz="1600" b="0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</a:t>
                      </a:r>
                      <a:r>
                        <a:rPr kumimoji="0" lang="en-GB" sz="1600" b="0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g</a:t>
                      </a:r>
                      <a:r>
                        <a:rPr kumimoji="0" lang="en-GB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/L)</a:t>
                      </a:r>
                    </a:p>
                  </a:txBody>
                  <a:tcPr marL="35995" marR="0" marT="17995" marB="17995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Solubility</a:t>
                      </a:r>
                      <a:r>
                        <a:rPr kumimoji="0" lang="en-GB" sz="1600" b="0" i="0" u="none" strike="noStrike" cap="none" normalizeH="0" baseline="3000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</a:t>
                      </a:r>
                      <a:r>
                        <a:rPr kumimoji="0" lang="en-GB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/>
                      </a:r>
                      <a:br>
                        <a:rPr kumimoji="0" lang="en-GB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</a:br>
                      <a:r>
                        <a:rPr kumimoji="0" lang="en-GB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(</a:t>
                      </a:r>
                      <a:r>
                        <a:rPr kumimoji="0" lang="en-GB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</a:t>
                      </a:r>
                      <a:r>
                        <a:rPr kumimoji="0" lang="en-GB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g/L)</a:t>
                      </a:r>
                    </a:p>
                  </a:txBody>
                  <a:tcPr marL="35995" marR="0" marT="17995" marB="17995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logPow</a:t>
                      </a:r>
                      <a:r>
                        <a:rPr kumimoji="0" lang="en-GB" sz="1600" b="0" i="0" u="none" strike="noStrike" cap="none" normalizeH="0" baseline="3000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</a:t>
                      </a:r>
                      <a:endParaRPr kumimoji="0" lang="en-GB" sz="16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35995" marR="0" marT="17995" marB="17995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Persistence</a:t>
                      </a:r>
                    </a:p>
                  </a:txBody>
                  <a:tcPr marL="35995" marR="0" marT="17995" marB="17995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98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Triazine</a:t>
                      </a:r>
                      <a:endParaRPr kumimoji="0" lang="en-GB" sz="16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0" marR="35995" marT="17995" marB="17995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Terbutryn</a:t>
                      </a:r>
                      <a:endParaRPr kumimoji="0" lang="en-GB" sz="16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53992" marR="0" marT="17995" marB="17995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sym typeface="Wingdings" pitchFamily="2" charset="2"/>
                        </a:rPr>
                        <a:t>34</a:t>
                      </a:r>
                      <a:endParaRPr kumimoji="0" lang="en-GB" sz="1600" b="0" i="0" u="none" strike="noStrike" cap="none" normalizeH="0" baseline="3000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sym typeface="Wingdings" pitchFamily="2" charset="2"/>
                      </a:endParaRPr>
                    </a:p>
                  </a:txBody>
                  <a:tcPr marL="35995" marR="359946" marT="17995" marB="17995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sym typeface="Wingdings" pitchFamily="2" charset="2"/>
                        </a:rPr>
                        <a:t>22</a:t>
                      </a:r>
                      <a:endParaRPr kumimoji="0" lang="en-GB" sz="1600" b="0" i="0" u="none" strike="noStrike" cap="none" normalizeH="0" baseline="3000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sym typeface="Wingdings" pitchFamily="2" charset="2"/>
                      </a:endParaRPr>
                    </a:p>
                  </a:txBody>
                  <a:tcPr marL="35995" marR="359946" marT="17995" marB="17995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3.7</a:t>
                      </a:r>
                    </a:p>
                  </a:txBody>
                  <a:tcPr marL="35995" marR="359946" marT="17995" marB="17995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high</a:t>
                      </a:r>
                    </a:p>
                  </a:txBody>
                  <a:tcPr marL="35995" marR="35995" marT="17995" marB="17995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98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Phenylurea</a:t>
                      </a:r>
                      <a:endParaRPr kumimoji="0" lang="en-GB" sz="16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0" marR="35995" marT="17995" marB="17995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Diuron</a:t>
                      </a:r>
                      <a:endParaRPr kumimoji="0" lang="en-GB" sz="16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53992" marR="0" marT="17995" marB="1799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sym typeface="Wingdings" pitchFamily="2" charset="2"/>
                        </a:rPr>
                        <a:t>20</a:t>
                      </a:r>
                      <a:endParaRPr kumimoji="0" lang="en-GB" sz="1600" b="0" i="0" u="none" strike="noStrike" cap="none" normalizeH="0" baseline="3000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sym typeface="Wingdings" pitchFamily="2" charset="2"/>
                      </a:endParaRPr>
                    </a:p>
                  </a:txBody>
                  <a:tcPr marL="35995" marR="359946" marT="17995" marB="1799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sym typeface="Wingdings" pitchFamily="2" charset="2"/>
                        </a:rPr>
                        <a:t>35</a:t>
                      </a:r>
                      <a:endParaRPr kumimoji="0" lang="en-GB" sz="1600" b="0" i="0" u="none" strike="noStrike" cap="none" normalizeH="0" baseline="3000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sym typeface="Wingdings" pitchFamily="2" charset="2"/>
                      </a:endParaRPr>
                    </a:p>
                  </a:txBody>
                  <a:tcPr marL="35995" marR="359946" marT="17995" marB="1799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2.7</a:t>
                      </a:r>
                    </a:p>
                  </a:txBody>
                  <a:tcPr marL="35995" marR="359946" marT="17995" marB="17995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high</a:t>
                      </a:r>
                    </a:p>
                  </a:txBody>
                  <a:tcPr marL="35995" marR="35995" marT="17995" marB="17995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98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0" marR="35995" marT="17995" marB="17995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sym typeface="Wingdings" pitchFamily="2" charset="2"/>
                        </a:rPr>
                        <a:t>Isoproturon</a:t>
                      </a:r>
                      <a:endParaRPr kumimoji="0" lang="en-GB" sz="16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sym typeface="Wingdings" pitchFamily="2" charset="2"/>
                      </a:endParaRPr>
                    </a:p>
                  </a:txBody>
                  <a:tcPr marL="53992" marR="0" marT="17995" marB="1799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200</a:t>
                      </a:r>
                      <a:r>
                        <a:rPr kumimoji="0" lang="en-GB" sz="1600" b="0" i="0" u="none" strike="noStrike" cap="none" normalizeH="0" baseline="3000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</a:p>
                  </a:txBody>
                  <a:tcPr marL="35995" marR="269960" marT="17995" marB="1799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sym typeface="Wingdings" pitchFamily="2" charset="2"/>
                        </a:rPr>
                        <a:t>70</a:t>
                      </a:r>
                    </a:p>
                  </a:txBody>
                  <a:tcPr marL="35995" marR="359946" marT="17995" marB="1799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2.5</a:t>
                      </a:r>
                    </a:p>
                  </a:txBody>
                  <a:tcPr marL="35995" marR="359946" marT="17995" marB="17995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high</a:t>
                      </a:r>
                    </a:p>
                  </a:txBody>
                  <a:tcPr marL="35995" marR="35995" marT="17995" marB="17995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98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Isothiazolinone</a:t>
                      </a:r>
                      <a:endParaRPr kumimoji="0" lang="en-GB" sz="16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0" marR="35995" marT="17995" marB="17995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DCOIT</a:t>
                      </a:r>
                    </a:p>
                  </a:txBody>
                  <a:tcPr marL="53992" marR="0" marT="17995" marB="1799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8</a:t>
                      </a:r>
                    </a:p>
                  </a:txBody>
                  <a:tcPr marL="35995" marR="359946" marT="17995" marB="1799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14</a:t>
                      </a:r>
                    </a:p>
                  </a:txBody>
                  <a:tcPr marL="35995" marR="359946" marT="17995" marB="1799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4.9</a:t>
                      </a:r>
                    </a:p>
                  </a:txBody>
                  <a:tcPr marL="35995" marR="359946" marT="17995" marB="17995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low</a:t>
                      </a:r>
                    </a:p>
                  </a:txBody>
                  <a:tcPr marL="35995" marR="35995" marT="17995" marB="17995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98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0" marR="35995" marT="17995" marB="17995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OIT</a:t>
                      </a:r>
                    </a:p>
                  </a:txBody>
                  <a:tcPr marL="53992" marR="0" marT="17995" marB="1799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13</a:t>
                      </a:r>
                    </a:p>
                  </a:txBody>
                  <a:tcPr marL="35995" marR="359946" marT="17995" marB="1799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480</a:t>
                      </a:r>
                    </a:p>
                  </a:txBody>
                  <a:tcPr marL="35995" marR="359946" marT="17995" marB="1799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2.4</a:t>
                      </a:r>
                    </a:p>
                  </a:txBody>
                  <a:tcPr marL="35995" marR="359946" marT="17995" marB="17995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low</a:t>
                      </a:r>
                    </a:p>
                  </a:txBody>
                  <a:tcPr marL="35995" marR="35995" marT="17995" marB="17995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98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Carbamate</a:t>
                      </a:r>
                      <a:endParaRPr kumimoji="0" lang="en-GB" sz="16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0" marR="35995" marT="17995" marB="17995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IPBC</a:t>
                      </a:r>
                    </a:p>
                  </a:txBody>
                  <a:tcPr marL="53992" marR="0" marT="17995" marB="1799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26</a:t>
                      </a:r>
                    </a:p>
                  </a:txBody>
                  <a:tcPr marL="35995" marR="359946" marT="17995" marB="1799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168</a:t>
                      </a:r>
                    </a:p>
                  </a:txBody>
                  <a:tcPr marL="35995" marR="359946" marT="17995" marB="1799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2.4</a:t>
                      </a:r>
                    </a:p>
                  </a:txBody>
                  <a:tcPr marL="35995" marR="359946" marT="17995" marB="17995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low</a:t>
                      </a:r>
                    </a:p>
                  </a:txBody>
                  <a:tcPr marL="35995" marR="35995" marT="17995" marB="17995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98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0" marR="35995" marT="17995" marB="17995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Carbendazim</a:t>
                      </a:r>
                      <a:endParaRPr kumimoji="0" lang="en-GB" sz="16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53992" marR="0" marT="17995" marB="1799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sym typeface="Wingdings" pitchFamily="2" charset="2"/>
                        </a:rPr>
                        <a:t>34</a:t>
                      </a:r>
                    </a:p>
                  </a:txBody>
                  <a:tcPr marL="35995" marR="359946" marT="17995" marB="1799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sym typeface="Wingdings" pitchFamily="2" charset="2"/>
                        </a:rPr>
                        <a:t>8</a:t>
                      </a:r>
                    </a:p>
                  </a:txBody>
                  <a:tcPr marL="35995" marR="359946" marT="17995" marB="1799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1.6</a:t>
                      </a:r>
                    </a:p>
                  </a:txBody>
                  <a:tcPr marL="35995" marR="359946" marT="17995" marB="17995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medium</a:t>
                      </a:r>
                    </a:p>
                  </a:txBody>
                  <a:tcPr marL="35995" marR="35995" marT="17995" marB="17995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98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Metal organic</a:t>
                      </a:r>
                    </a:p>
                  </a:txBody>
                  <a:tcPr marL="0" marR="0" marT="17995" marB="17995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Zinc </a:t>
                      </a:r>
                      <a:r>
                        <a:rPr kumimoji="0" lang="en-GB" sz="1600" b="0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pyrithione</a:t>
                      </a:r>
                      <a:endParaRPr kumimoji="0" lang="en-GB" sz="16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53992" marR="0" marT="17995" marB="1799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</a:t>
                      </a:r>
                    </a:p>
                  </a:txBody>
                  <a:tcPr marL="35995" marR="359946" marT="17995" marB="1799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8</a:t>
                      </a:r>
                    </a:p>
                  </a:txBody>
                  <a:tcPr marL="35995" marR="359946" marT="17995" marB="1799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0.9</a:t>
                      </a:r>
                    </a:p>
                  </a:txBody>
                  <a:tcPr marL="35995" marR="359946" marT="17995" marB="17995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low</a:t>
                      </a:r>
                    </a:p>
                  </a:txBody>
                  <a:tcPr marL="35995" marR="35995" marT="17995" marB="17995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6" name="Rectangle 140"/>
          <p:cNvSpPr>
            <a:spLocks noChangeArrowheads="1"/>
          </p:cNvSpPr>
          <p:nvPr/>
        </p:nvSpPr>
        <p:spPr bwMode="auto">
          <a:xfrm>
            <a:off x="781607" y="5271170"/>
            <a:ext cx="43926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de-DE" sz="1000" dirty="0"/>
              <a:t>* PNEC: Predicted No Effect Concentration for aquatic organisms (algae)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28248" y="2420888"/>
            <a:ext cx="3151101" cy="2833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52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SR_Vorlage_16zu9">
  <a:themeElements>
    <a:clrScheme name="HSR-Farben">
      <a:dk1>
        <a:sysClr val="windowText" lastClr="000000"/>
      </a:dk1>
      <a:lt1>
        <a:sysClr val="window" lastClr="FFFFFF"/>
      </a:lt1>
      <a:dk2>
        <a:srgbClr val="0065A3"/>
      </a:dk2>
      <a:lt2>
        <a:srgbClr val="C6C7C8"/>
      </a:lt2>
      <a:accent1>
        <a:srgbClr val="0065A3"/>
      </a:accent1>
      <a:accent2>
        <a:srgbClr val="6E1C50"/>
      </a:accent2>
      <a:accent3>
        <a:srgbClr val="548C86"/>
      </a:accent3>
      <a:accent4>
        <a:srgbClr val="7B6951"/>
      </a:accent4>
      <a:accent5>
        <a:srgbClr val="00738D"/>
      </a:accent5>
      <a:accent6>
        <a:srgbClr val="BABD5D"/>
      </a:accent6>
      <a:hlink>
        <a:srgbClr val="0065A3"/>
      </a:hlink>
      <a:folHlink>
        <a:srgbClr val="6E1C5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marL="285750" indent="-285750">
          <a:buClr>
            <a:schemeClr val="tx2"/>
          </a:buClr>
          <a:buSzPct val="90000"/>
          <a:buFont typeface="Wingdings" pitchFamily="2" charset="2"/>
          <a:buChar char="n"/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HSR_Vorlage 16 zu 9.potx" id="{3972985D-EAFF-4E4C-890C-8598E52F9A14}" vid="{61EF0D23-8B01-4A05-856F-2622CEF8FA57}"/>
    </a:ext>
  </a:ext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UBA">
    <a:dk1>
      <a:srgbClr val="005F85"/>
    </a:dk1>
    <a:lt1>
      <a:srgbClr val="5EAD35"/>
    </a:lt1>
    <a:dk2>
      <a:srgbClr val="622F63"/>
    </a:dk2>
    <a:lt2>
      <a:srgbClr val="9D579A"/>
    </a:lt2>
    <a:accent1>
      <a:srgbClr val="D78400"/>
    </a:accent1>
    <a:accent2>
      <a:srgbClr val="CE1F5E"/>
    </a:accent2>
    <a:accent3>
      <a:srgbClr val="83053C"/>
    </a:accent3>
    <a:accent4>
      <a:srgbClr val="FABB00"/>
    </a:accent4>
    <a:accent5>
      <a:srgbClr val="007626"/>
    </a:accent5>
    <a:accent6>
      <a:srgbClr val="009BD5"/>
    </a:accent6>
    <a:hlink>
      <a:srgbClr val="005F85"/>
    </a:hlink>
    <a:folHlink>
      <a:srgbClr val="5EAD35"/>
    </a:folHlink>
  </a:clrScheme>
  <a:fontScheme name="Larissa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UBA">
    <a:dk1>
      <a:srgbClr val="005F85"/>
    </a:dk1>
    <a:lt1>
      <a:srgbClr val="5EAD35"/>
    </a:lt1>
    <a:dk2>
      <a:srgbClr val="622F63"/>
    </a:dk2>
    <a:lt2>
      <a:srgbClr val="9D579A"/>
    </a:lt2>
    <a:accent1>
      <a:srgbClr val="D78400"/>
    </a:accent1>
    <a:accent2>
      <a:srgbClr val="CE1F5E"/>
    </a:accent2>
    <a:accent3>
      <a:srgbClr val="83053C"/>
    </a:accent3>
    <a:accent4>
      <a:srgbClr val="FABB00"/>
    </a:accent4>
    <a:accent5>
      <a:srgbClr val="007626"/>
    </a:accent5>
    <a:accent6>
      <a:srgbClr val="009BD5"/>
    </a:accent6>
    <a:hlink>
      <a:srgbClr val="005F85"/>
    </a:hlink>
    <a:folHlink>
      <a:srgbClr val="5EAD35"/>
    </a:folHlink>
  </a:clrScheme>
  <a:fontScheme name="Larissa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3455</Words>
  <Application>Microsoft Office PowerPoint</Application>
  <PresentationFormat>Widescreen</PresentationFormat>
  <Paragraphs>717</Paragraphs>
  <Slides>57</Slides>
  <Notes>57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3" baseType="lpstr">
      <vt:lpstr>Arial</vt:lpstr>
      <vt:lpstr>Calibri</vt:lpstr>
      <vt:lpstr>Cambria Math</vt:lpstr>
      <vt:lpstr>Dotum</vt:lpstr>
      <vt:lpstr>Wingdings</vt:lpstr>
      <vt:lpstr>HSR_Vorlage_16zu9</vt:lpstr>
      <vt:lpstr>Modelling biocides release from buildings to the environment using COMLEAM</vt:lpstr>
      <vt:lpstr>Focus of the Presentation</vt:lpstr>
      <vt:lpstr>Outline</vt:lpstr>
      <vt:lpstr>Introduction – Built Environment</vt:lpstr>
      <vt:lpstr>Introduction – Buildings</vt:lpstr>
      <vt:lpstr>Introduction – Leaching</vt:lpstr>
      <vt:lpstr>Introduction – Environmental Exposure</vt:lpstr>
      <vt:lpstr>Outline</vt:lpstr>
      <vt:lpstr>Façade Coatings – Preservatives used in Polymeric Coatings</vt:lpstr>
      <vt:lpstr>Façade Coatings – Leaching Behaviour in the Laboratory </vt:lpstr>
      <vt:lpstr>Façade Coatings – Wind Driven Rain in the Field</vt:lpstr>
      <vt:lpstr>Façade Coatings – Leaching under Field Conditions</vt:lpstr>
      <vt:lpstr>Façade Coatings – Emissions and Environmental Exposure</vt:lpstr>
      <vt:lpstr>Outline</vt:lpstr>
      <vt:lpstr>Risk Scenario: Assessment of Emissions using an Exposure Scenario in Switzerland</vt:lpstr>
      <vt:lpstr>Risk Scenario: Exposure Scenario for Façade Render – Certain Boundary Conditions</vt:lpstr>
      <vt:lpstr>Risk Scenario: Risk Assessment using Limit Values</vt:lpstr>
      <vt:lpstr>Risk Scenario: Acute Risk in Surface Water</vt:lpstr>
      <vt:lpstr>Outline</vt:lpstr>
      <vt:lpstr>Summary</vt:lpstr>
      <vt:lpstr>Einstellungen - Aufgaben</vt:lpstr>
      <vt:lpstr>Modelling biocides release from buildings to the environment using COMLEAM</vt:lpstr>
      <vt:lpstr>Outline</vt:lpstr>
      <vt:lpstr>COMLEAM Software: Modelling Emissions to the Environment</vt:lpstr>
      <vt:lpstr>COMLEAM Software: Modelling Leaching and Environmental Exposure</vt:lpstr>
      <vt:lpstr>COMLEAM Software: Module “Geometry”</vt:lpstr>
      <vt:lpstr>COMLEAM Software: Building Material</vt:lpstr>
      <vt:lpstr>COMLEAM Software: Module “Emission”</vt:lpstr>
      <vt:lpstr>COMLEAM Software: Module “Weather” and Surface Water Compartement</vt:lpstr>
      <vt:lpstr>COMLEAM Software: Standardized Simulation Output</vt:lpstr>
      <vt:lpstr>COMLEAM Software: Summary</vt:lpstr>
      <vt:lpstr>Outline</vt:lpstr>
      <vt:lpstr>Exercise – Modelling with COMLEAM</vt:lpstr>
      <vt:lpstr>1 Weather Data</vt:lpstr>
      <vt:lpstr>2 Geometry</vt:lpstr>
      <vt:lpstr>3 Materials</vt:lpstr>
      <vt:lpstr>3 Materials</vt:lpstr>
      <vt:lpstr>4 Substances</vt:lpstr>
      <vt:lpstr>4 Substances</vt:lpstr>
      <vt:lpstr>4 Substances</vt:lpstr>
      <vt:lpstr>5 Emissions</vt:lpstr>
      <vt:lpstr>5 Emissions</vt:lpstr>
      <vt:lpstr>6 Calculations</vt:lpstr>
      <vt:lpstr>6 Calculations</vt:lpstr>
      <vt:lpstr>6 Calculations</vt:lpstr>
      <vt:lpstr>6 Calculations</vt:lpstr>
      <vt:lpstr>6 Calculations</vt:lpstr>
      <vt:lpstr>6 Calculations</vt:lpstr>
      <vt:lpstr>6 Calculations</vt:lpstr>
      <vt:lpstr>6 Calculations</vt:lpstr>
      <vt:lpstr>6 Calculations</vt:lpstr>
      <vt:lpstr>7 Results / Report</vt:lpstr>
      <vt:lpstr>7 Results / Report</vt:lpstr>
      <vt:lpstr>7 Results / Report</vt:lpstr>
      <vt:lpstr>7 Results / Report</vt:lpstr>
      <vt:lpstr>8 Risk Evaluation of Chemical Mixture</vt:lpstr>
      <vt:lpstr>Einstellungen - Aufgaben</vt:lpstr>
    </vt:vector>
  </TitlesOfParts>
  <Company>HSR Technikum Rapperswil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WILLKOMMEN AN DER HSR</dc:title>
  <dc:creator>HSR</dc:creator>
  <cp:lastModifiedBy>Michael Burkhardt</cp:lastModifiedBy>
  <cp:revision>2189</cp:revision>
  <cp:lastPrinted>2018-02-01T07:45:22Z</cp:lastPrinted>
  <dcterms:created xsi:type="dcterms:W3CDTF">2014-09-05T09:23:07Z</dcterms:created>
  <dcterms:modified xsi:type="dcterms:W3CDTF">2021-05-04T21:54:24Z</dcterms:modified>
</cp:coreProperties>
</file>